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6.xml" ContentType="application/vnd.openxmlformats-officedocument.presentationml.notesSlid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charts/chart7.xml" ContentType="application/vnd.openxmlformats-officedocument.drawingml.chart+xml"/>
  <Override PartName="/ppt/charts/style7.xml" ContentType="application/vnd.ms-office.chartstyle+xml"/>
  <Override PartName="/ppt/charts/colors7.xml" ContentType="application/vnd.ms-office.chartcolorstyle+xml"/>
  <Override PartName="/ppt/charts/chart8.xml" ContentType="application/vnd.openxmlformats-officedocument.drawingml.chart+xml"/>
  <Override PartName="/ppt/charts/style8.xml" ContentType="application/vnd.ms-office.chartstyle+xml"/>
  <Override PartName="/ppt/charts/colors8.xml" ContentType="application/vnd.ms-office.chartcolorstyle+xml"/>
  <Override PartName="/ppt/notesSlides/notesSlide11.xml" ContentType="application/vnd.openxmlformats-officedocument.presentationml.notesSlide+xml"/>
  <Override PartName="/ppt/charts/chart9.xml" ContentType="application/vnd.openxmlformats-officedocument.drawingml.chart+xml"/>
  <Override PartName="/ppt/charts/style9.xml" ContentType="application/vnd.ms-office.chartstyle+xml"/>
  <Override PartName="/ppt/charts/colors9.xml" ContentType="application/vnd.ms-office.chartcolorstyl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7" r:id="rId4"/>
    <p:sldMasterId id="2147483814" r:id="rId5"/>
  </p:sldMasterIdLst>
  <p:notesMasterIdLst>
    <p:notesMasterId r:id="rId49"/>
  </p:notesMasterIdLst>
  <p:sldIdLst>
    <p:sldId id="375" r:id="rId6"/>
    <p:sldId id="390" r:id="rId7"/>
    <p:sldId id="382" r:id="rId8"/>
    <p:sldId id="371" r:id="rId9"/>
    <p:sldId id="372" r:id="rId10"/>
    <p:sldId id="393" r:id="rId11"/>
    <p:sldId id="387" r:id="rId12"/>
    <p:sldId id="389" r:id="rId13"/>
    <p:sldId id="358" r:id="rId14"/>
    <p:sldId id="391" r:id="rId15"/>
    <p:sldId id="359" r:id="rId16"/>
    <p:sldId id="384" r:id="rId17"/>
    <p:sldId id="343" r:id="rId18"/>
    <p:sldId id="328" r:id="rId19"/>
    <p:sldId id="336" r:id="rId20"/>
    <p:sldId id="338" r:id="rId21"/>
    <p:sldId id="360" r:id="rId22"/>
    <p:sldId id="340" r:id="rId23"/>
    <p:sldId id="361" r:id="rId24"/>
    <p:sldId id="333" r:id="rId25"/>
    <p:sldId id="348" r:id="rId26"/>
    <p:sldId id="353" r:id="rId27"/>
    <p:sldId id="354" r:id="rId28"/>
    <p:sldId id="350" r:id="rId29"/>
    <p:sldId id="330" r:id="rId30"/>
    <p:sldId id="352" r:id="rId31"/>
    <p:sldId id="395" r:id="rId32"/>
    <p:sldId id="394" r:id="rId33"/>
    <p:sldId id="396" r:id="rId34"/>
    <p:sldId id="397" r:id="rId35"/>
    <p:sldId id="376" r:id="rId36"/>
    <p:sldId id="377" r:id="rId37"/>
    <p:sldId id="378" r:id="rId38"/>
    <p:sldId id="381" r:id="rId39"/>
    <p:sldId id="403" r:id="rId40"/>
    <p:sldId id="406" r:id="rId41"/>
    <p:sldId id="407" r:id="rId42"/>
    <p:sldId id="380" r:id="rId43"/>
    <p:sldId id="398" r:id="rId44"/>
    <p:sldId id="399" r:id="rId45"/>
    <p:sldId id="400" r:id="rId46"/>
    <p:sldId id="401" r:id="rId47"/>
    <p:sldId id="402" r:id="rId48"/>
  </p:sldIdLst>
  <p:sldSz cx="9906000" cy="6858000" type="A4"/>
  <p:notesSz cx="6858000" cy="9144000"/>
  <p:defaultText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MINISTÈRIEL" id="{0B896E98-F45E-4768-8620-EDDF394BE181}">
          <p14:sldIdLst>
            <p14:sldId id="375"/>
            <p14:sldId id="390"/>
            <p14:sldId id="382"/>
            <p14:sldId id="371"/>
            <p14:sldId id="372"/>
            <p14:sldId id="393"/>
            <p14:sldId id="387"/>
            <p14:sldId id="389"/>
            <p14:sldId id="358"/>
            <p14:sldId id="391"/>
            <p14:sldId id="359"/>
            <p14:sldId id="384"/>
            <p14:sldId id="343"/>
            <p14:sldId id="328"/>
            <p14:sldId id="336"/>
            <p14:sldId id="338"/>
            <p14:sldId id="360"/>
            <p14:sldId id="340"/>
            <p14:sldId id="361"/>
            <p14:sldId id="333"/>
            <p14:sldId id="348"/>
            <p14:sldId id="353"/>
            <p14:sldId id="354"/>
            <p14:sldId id="350"/>
            <p14:sldId id="330"/>
            <p14:sldId id="352"/>
            <p14:sldId id="395"/>
            <p14:sldId id="394"/>
            <p14:sldId id="396"/>
            <p14:sldId id="397"/>
            <p14:sldId id="376"/>
            <p14:sldId id="377"/>
            <p14:sldId id="378"/>
            <p14:sldId id="381"/>
            <p14:sldId id="403"/>
            <p14:sldId id="406"/>
            <p14:sldId id="407"/>
            <p14:sldId id="380"/>
            <p14:sldId id="398"/>
            <p14:sldId id="399"/>
            <p14:sldId id="400"/>
            <p14:sldId id="401"/>
            <p14:sldId id="402"/>
          </p14:sldIdLst>
        </p14:section>
        <p14:section name="MÉTHODOLOGIE" id="{EB03BDE6-D677-4574-A7BF-9721F91BDEB8}">
          <p14:sldIdLst/>
        </p14:section>
      </p14:sectionLst>
    </p:ext>
    <p:ext uri="{EFAFB233-063F-42B5-8137-9DF3F51BA10A}">
      <p15:sldGuideLst xmlns:p15="http://schemas.microsoft.com/office/powerpoint/2012/main">
        <p15:guide id="1" orient="horz" pos="2160" userDrawn="1">
          <p15:clr>
            <a:srgbClr val="A4A3A4"/>
          </p15:clr>
        </p15:guide>
        <p15:guide id="2" orient="horz" pos="255" userDrawn="1">
          <p15:clr>
            <a:srgbClr val="A4A3A4"/>
          </p15:clr>
        </p15:guide>
        <p15:guide id="3" orient="horz" pos="1139" userDrawn="1">
          <p15:clr>
            <a:srgbClr val="A4A3A4"/>
          </p15:clr>
        </p15:guide>
        <p15:guide id="4" orient="horz" pos="1095" userDrawn="1">
          <p15:clr>
            <a:srgbClr val="A4A3A4"/>
          </p15:clr>
        </p15:guide>
        <p15:guide id="5" orient="horz" pos="4065" userDrawn="1">
          <p15:clr>
            <a:srgbClr val="A4A3A4"/>
          </p15:clr>
        </p15:guide>
        <p15:guide id="6" orient="horz" pos="4201" userDrawn="1">
          <p15:clr>
            <a:srgbClr val="A4A3A4"/>
          </p15:clr>
        </p15:guide>
        <p15:guide id="7" pos="3120" userDrawn="1">
          <p15:clr>
            <a:srgbClr val="A4A3A4"/>
          </p15:clr>
        </p15:guide>
        <p15:guide id="8" pos="516" userDrawn="1">
          <p15:clr>
            <a:srgbClr val="A4A3A4"/>
          </p15:clr>
        </p15:guide>
        <p15:guide id="9" pos="5626" userDrawn="1">
          <p15:clr>
            <a:srgbClr val="A4A3A4"/>
          </p15:clr>
        </p15:guide>
        <p15:guide id="10" pos="5920" userDrawn="1">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Style moyen 2 - Accentuation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00A15C55-8517-42AA-B614-E9B94910E393}" styleName="Style moyen 2 - Accentuation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7DF18680-E054-41AD-8BC1-D1AEF772440D}" styleName="Style moyen 2 - Accentuation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3636" autoAdjust="0"/>
    <p:restoredTop sz="93979" autoAdjust="0"/>
  </p:normalViewPr>
  <p:slideViewPr>
    <p:cSldViewPr showGuides="1">
      <p:cViewPr varScale="1">
        <p:scale>
          <a:sx n="120" d="100"/>
          <a:sy n="120" d="100"/>
        </p:scale>
        <p:origin x="1092" y="84"/>
      </p:cViewPr>
      <p:guideLst>
        <p:guide orient="horz" pos="2160"/>
        <p:guide orient="horz" pos="255"/>
        <p:guide orient="horz" pos="1139"/>
        <p:guide orient="horz" pos="1095"/>
        <p:guide orient="horz" pos="4065"/>
        <p:guide orient="horz" pos="4201"/>
        <p:guide pos="3120"/>
        <p:guide pos="516"/>
        <p:guide pos="5626"/>
        <p:guide pos="5920"/>
      </p:guideLst>
    </p:cSldViewPr>
  </p:slideViewPr>
  <p:outlineViewPr>
    <p:cViewPr>
      <p:scale>
        <a:sx n="33" d="100"/>
        <a:sy n="33" d="100"/>
      </p:scale>
      <p:origin x="0" y="-21812"/>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0" d="100"/>
          <a:sy n="50" d="100"/>
        </p:scale>
        <p:origin x="2640" y="2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3" Type="http://schemas.openxmlformats.org/officeDocument/2006/relationships/customXml" Target="../customXml/item3.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slide" Target="slides/slide42.xml"/><Relationship Id="rId50" Type="http://schemas.openxmlformats.org/officeDocument/2006/relationships/presProps" Target="presProps.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slide" Target="slides/slide24.xml"/><Relationship Id="rId41" Type="http://schemas.openxmlformats.org/officeDocument/2006/relationships/slide" Target="slides/slide36.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tableStyles" Target="tableStyles.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notesMaster" Target="notesMasters/notesMaster1.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8" Type="http://schemas.openxmlformats.org/officeDocument/2006/relationships/slide" Target="slides/slide3.xml"/><Relationship Id="rId51" Type="http://schemas.openxmlformats.org/officeDocument/2006/relationships/viewProps" Target="viewProps.xml"/></Relationships>
</file>

<file path=ppt/charts/_rels/chart1.xml.rels><?xml version="1.0" encoding="UTF-8" standalone="yes"?>
<Relationships xmlns="http://schemas.openxmlformats.org/package/2006/relationships"><Relationship Id="rId3" Type="http://schemas.openxmlformats.org/officeDocument/2006/relationships/package" Target="../embeddings/Feuille_de_calcul_Microsoft_Excel.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Feuille_de_calcul_Microsoft_Excel1.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Feuille_de_calcul_Microsoft_Excel2.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Feuille_de_calcul_Microsoft_Excel3.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Feuille_de_calcul_Microsoft_Excel4.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package" Target="../embeddings/Feuille_de_calcul_Microsoft_Excel5.xlsx"/><Relationship Id="rId2" Type="http://schemas.microsoft.com/office/2011/relationships/chartColorStyle" Target="colors6.xml"/><Relationship Id="rId1" Type="http://schemas.microsoft.com/office/2011/relationships/chartStyle" Target="style6.xml"/></Relationships>
</file>

<file path=ppt/charts/_rels/chart7.xml.rels><?xml version="1.0" encoding="UTF-8" standalone="yes"?>
<Relationships xmlns="http://schemas.openxmlformats.org/package/2006/relationships"><Relationship Id="rId3" Type="http://schemas.openxmlformats.org/officeDocument/2006/relationships/package" Target="../embeddings/Feuille_de_calcul_Microsoft_Excel6.xlsx"/><Relationship Id="rId2" Type="http://schemas.microsoft.com/office/2011/relationships/chartColorStyle" Target="colors7.xml"/><Relationship Id="rId1" Type="http://schemas.microsoft.com/office/2011/relationships/chartStyle" Target="style7.xml"/></Relationships>
</file>

<file path=ppt/charts/_rels/chart8.xml.rels><?xml version="1.0" encoding="UTF-8" standalone="yes"?>
<Relationships xmlns="http://schemas.openxmlformats.org/package/2006/relationships"><Relationship Id="rId3" Type="http://schemas.openxmlformats.org/officeDocument/2006/relationships/package" Target="../embeddings/Feuille_de_calcul_Microsoft_Excel7.xlsx"/><Relationship Id="rId2" Type="http://schemas.microsoft.com/office/2011/relationships/chartColorStyle" Target="colors8.xml"/><Relationship Id="rId1" Type="http://schemas.microsoft.com/office/2011/relationships/chartStyle" Target="style8.xml"/></Relationships>
</file>

<file path=ppt/charts/_rels/chart9.xml.rels><?xml version="1.0" encoding="UTF-8" standalone="yes"?>
<Relationships xmlns="http://schemas.openxmlformats.org/package/2006/relationships"><Relationship Id="rId3" Type="http://schemas.openxmlformats.org/officeDocument/2006/relationships/package" Target="../embeddings/Feuille_de_calcul_Microsoft_Excel8.xlsx"/><Relationship Id="rId2" Type="http://schemas.microsoft.com/office/2011/relationships/chartColorStyle" Target="colors9.xml"/><Relationship Id="rId1" Type="http://schemas.microsoft.com/office/2011/relationships/chartStyle" Target="style9.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a:t>Orientation vers la 2de GT (%)</a:t>
            </a:r>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Feuil1!$B$1</c:f>
              <c:strCache>
                <c:ptCount val="1"/>
                <c:pt idx="0">
                  <c:v>Demandes des familles</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Feuil1!$A$2:$A$7</c:f>
              <c:numCache>
                <c:formatCode>General</c:formatCode>
                <c:ptCount val="3"/>
                <c:pt idx="0">
                  <c:v>2021</c:v>
                </c:pt>
                <c:pt idx="1">
                  <c:v>2022</c:v>
                </c:pt>
                <c:pt idx="2">
                  <c:v>2023</c:v>
                </c:pt>
              </c:numCache>
            </c:numRef>
          </c:cat>
          <c:val>
            <c:numRef>
              <c:f>Feuil1!$B$2:$B$7</c:f>
              <c:numCache>
                <c:formatCode>General</c:formatCode>
                <c:ptCount val="3"/>
                <c:pt idx="0">
                  <c:v>70.5</c:v>
                </c:pt>
                <c:pt idx="1">
                  <c:v>69.2</c:v>
                </c:pt>
                <c:pt idx="2">
                  <c:v>67.900000000000006</c:v>
                </c:pt>
              </c:numCache>
            </c:numRef>
          </c:val>
          <c:smooth val="0"/>
          <c:extLst>
            <c:ext xmlns:c16="http://schemas.microsoft.com/office/drawing/2014/chart" uri="{C3380CC4-5D6E-409C-BE32-E72D297353CC}">
              <c16:uniqueId val="{00000000-9EDE-45B6-B449-55828E24E51A}"/>
            </c:ext>
          </c:extLst>
        </c:ser>
        <c:ser>
          <c:idx val="1"/>
          <c:order val="1"/>
          <c:tx>
            <c:strRef>
              <c:f>Feuil1!$C$1</c:f>
              <c:strCache>
                <c:ptCount val="1"/>
                <c:pt idx="0">
                  <c:v>Décisions d'orientation</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Feuil1!$A$2:$A$7</c:f>
              <c:numCache>
                <c:formatCode>General</c:formatCode>
                <c:ptCount val="3"/>
                <c:pt idx="0">
                  <c:v>2021</c:v>
                </c:pt>
                <c:pt idx="1">
                  <c:v>2022</c:v>
                </c:pt>
                <c:pt idx="2">
                  <c:v>2023</c:v>
                </c:pt>
              </c:numCache>
            </c:numRef>
          </c:cat>
          <c:val>
            <c:numRef>
              <c:f>Feuil1!$C$2:$C$7</c:f>
              <c:numCache>
                <c:formatCode>General</c:formatCode>
                <c:ptCount val="3"/>
                <c:pt idx="0">
                  <c:v>66.8</c:v>
                </c:pt>
                <c:pt idx="1">
                  <c:v>65.599999999999994</c:v>
                </c:pt>
                <c:pt idx="2">
                  <c:v>64.400000000000006</c:v>
                </c:pt>
              </c:numCache>
            </c:numRef>
          </c:val>
          <c:smooth val="0"/>
          <c:extLst>
            <c:ext xmlns:c16="http://schemas.microsoft.com/office/drawing/2014/chart" uri="{C3380CC4-5D6E-409C-BE32-E72D297353CC}">
              <c16:uniqueId val="{00000001-9EDE-45B6-B449-55828E24E51A}"/>
            </c:ext>
          </c:extLst>
        </c:ser>
        <c:dLbls>
          <c:showLegendKey val="0"/>
          <c:showVal val="0"/>
          <c:showCatName val="0"/>
          <c:showSerName val="0"/>
          <c:showPercent val="0"/>
          <c:showBubbleSize val="0"/>
        </c:dLbls>
        <c:smooth val="0"/>
        <c:axId val="130762240"/>
        <c:axId val="130763776"/>
      </c:lineChart>
      <c:catAx>
        <c:axId val="13076224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30763776"/>
        <c:crosses val="autoZero"/>
        <c:auto val="1"/>
        <c:lblAlgn val="ctr"/>
        <c:lblOffset val="100"/>
        <c:noMultiLvlLbl val="0"/>
      </c:catAx>
      <c:valAx>
        <c:axId val="130763776"/>
        <c:scaling>
          <c:orientation val="minMax"/>
          <c:max val="80"/>
          <c:min val="6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3076224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r>
              <a:rPr lang="fr-FR" sz="1600" dirty="0" smtClean="0"/>
              <a:t>Orientation vers la voie pro (%)</a:t>
            </a:r>
            <a:endParaRPr lang="fr-FR" sz="1600" dirty="0"/>
          </a:p>
        </c:rich>
      </c:tx>
      <c:layout/>
      <c:overlay val="0"/>
      <c:spPr>
        <a:noFill/>
        <a:ln>
          <a:noFill/>
        </a:ln>
        <a:effectLst/>
      </c:spPr>
      <c:txPr>
        <a:bodyPr rot="0" spcFirstLastPara="1" vertOverflow="ellipsis" vert="horz" wrap="square" anchor="ctr" anchorCtr="1"/>
        <a:lstStyle/>
        <a:p>
          <a:pPr>
            <a:defRPr sz="16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Feuil1!$B$1</c:f>
              <c:strCache>
                <c:ptCount val="1"/>
                <c:pt idx="0">
                  <c:v>Demandes des familles</c:v>
                </c:pt>
              </c:strCache>
            </c:strRef>
          </c:tx>
          <c:spPr>
            <a:ln w="28575" cap="rnd">
              <a:solidFill>
                <a:schemeClr val="accent2"/>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b"/>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Feuil1!$A$2:$A$7</c:f>
              <c:numCache>
                <c:formatCode>General</c:formatCode>
                <c:ptCount val="3"/>
                <c:pt idx="0">
                  <c:v>2021</c:v>
                </c:pt>
                <c:pt idx="1">
                  <c:v>2022</c:v>
                </c:pt>
                <c:pt idx="2">
                  <c:v>2023</c:v>
                </c:pt>
              </c:numCache>
            </c:numRef>
          </c:cat>
          <c:val>
            <c:numRef>
              <c:f>Feuil1!$B$2:$B$7</c:f>
              <c:numCache>
                <c:formatCode>General</c:formatCode>
                <c:ptCount val="3"/>
                <c:pt idx="0">
                  <c:v>29.5</c:v>
                </c:pt>
                <c:pt idx="1">
                  <c:v>30.8</c:v>
                </c:pt>
                <c:pt idx="2">
                  <c:v>32.1</c:v>
                </c:pt>
              </c:numCache>
            </c:numRef>
          </c:val>
          <c:smooth val="0"/>
          <c:extLst>
            <c:ext xmlns:c16="http://schemas.microsoft.com/office/drawing/2014/chart" uri="{C3380CC4-5D6E-409C-BE32-E72D297353CC}">
              <c16:uniqueId val="{00000000-4786-4E3F-99FD-3765288A7DC1}"/>
            </c:ext>
          </c:extLst>
        </c:ser>
        <c:ser>
          <c:idx val="1"/>
          <c:order val="1"/>
          <c:tx>
            <c:strRef>
              <c:f>Feuil1!$C$1</c:f>
              <c:strCache>
                <c:ptCount val="1"/>
                <c:pt idx="0">
                  <c:v>Décisions d'orientation</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t"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Feuil1!$A$2:$A$7</c:f>
              <c:numCache>
                <c:formatCode>General</c:formatCode>
                <c:ptCount val="3"/>
                <c:pt idx="0">
                  <c:v>2021</c:v>
                </c:pt>
                <c:pt idx="1">
                  <c:v>2022</c:v>
                </c:pt>
                <c:pt idx="2">
                  <c:v>2023</c:v>
                </c:pt>
              </c:numCache>
            </c:numRef>
          </c:cat>
          <c:val>
            <c:numRef>
              <c:f>Feuil1!$C$2:$C$7</c:f>
              <c:numCache>
                <c:formatCode>General</c:formatCode>
                <c:ptCount val="3"/>
                <c:pt idx="0">
                  <c:v>33.200000000000003</c:v>
                </c:pt>
                <c:pt idx="1">
                  <c:v>34.4</c:v>
                </c:pt>
                <c:pt idx="2">
                  <c:v>35.6</c:v>
                </c:pt>
              </c:numCache>
            </c:numRef>
          </c:val>
          <c:smooth val="0"/>
          <c:extLst>
            <c:ext xmlns:c16="http://schemas.microsoft.com/office/drawing/2014/chart" uri="{C3380CC4-5D6E-409C-BE32-E72D297353CC}">
              <c16:uniqueId val="{00000001-4786-4E3F-99FD-3765288A7DC1}"/>
            </c:ext>
          </c:extLst>
        </c:ser>
        <c:dLbls>
          <c:showLegendKey val="0"/>
          <c:showVal val="0"/>
          <c:showCatName val="0"/>
          <c:showSerName val="0"/>
          <c:showPercent val="0"/>
          <c:showBubbleSize val="0"/>
        </c:dLbls>
        <c:smooth val="0"/>
        <c:axId val="161363072"/>
        <c:axId val="161364608"/>
      </c:lineChart>
      <c:catAx>
        <c:axId val="16136307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1364608"/>
        <c:crosses val="autoZero"/>
        <c:auto val="1"/>
        <c:lblAlgn val="ctr"/>
        <c:lblOffset val="100"/>
        <c:noMultiLvlLbl val="0"/>
      </c:catAx>
      <c:valAx>
        <c:axId val="161364608"/>
        <c:scaling>
          <c:orientation val="minMax"/>
          <c:max val="40"/>
          <c:min val="1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136307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FR" sz="1400"/>
              <a:t>Demandes des familles en 1re T (%)</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Feuil1!$B$1</c:f>
              <c:strCache>
                <c:ptCount val="1"/>
                <c:pt idx="0">
                  <c:v>1re STI2D</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Feuil1!$A$2:$A$6</c:f>
              <c:numCache>
                <c:formatCode>General</c:formatCode>
                <c:ptCount val="3"/>
                <c:pt idx="0">
                  <c:v>2021</c:v>
                </c:pt>
                <c:pt idx="1">
                  <c:v>2022</c:v>
                </c:pt>
                <c:pt idx="2">
                  <c:v>2023</c:v>
                </c:pt>
              </c:numCache>
            </c:numRef>
          </c:cat>
          <c:val>
            <c:numRef>
              <c:f>Feuil1!$B$2:$B$6</c:f>
              <c:numCache>
                <c:formatCode>General</c:formatCode>
                <c:ptCount val="3"/>
                <c:pt idx="0">
                  <c:v>6.8</c:v>
                </c:pt>
                <c:pt idx="1">
                  <c:v>6.8</c:v>
                </c:pt>
                <c:pt idx="2">
                  <c:v>6.6</c:v>
                </c:pt>
              </c:numCache>
            </c:numRef>
          </c:val>
          <c:smooth val="0"/>
          <c:extLst>
            <c:ext xmlns:c16="http://schemas.microsoft.com/office/drawing/2014/chart" uri="{C3380CC4-5D6E-409C-BE32-E72D297353CC}">
              <c16:uniqueId val="{00000000-5AFB-4A1B-8CD9-59BE14D529F2}"/>
            </c:ext>
          </c:extLst>
        </c:ser>
        <c:ser>
          <c:idx val="1"/>
          <c:order val="1"/>
          <c:tx>
            <c:strRef>
              <c:f>Feuil1!$C$1</c:f>
              <c:strCache>
                <c:ptCount val="1"/>
                <c:pt idx="0">
                  <c:v>1re STL</c:v>
                </c:pt>
              </c:strCache>
            </c:strRef>
          </c:tx>
          <c:spPr>
            <a:ln w="28575" cap="rnd">
              <a:solidFill>
                <a:schemeClr val="accent2"/>
              </a:solidFill>
              <a:round/>
            </a:ln>
            <a:effectLst/>
          </c:spPr>
          <c:marker>
            <c:symbol val="none"/>
          </c:marker>
          <c:dLbls>
            <c:dLbl>
              <c:idx val="0"/>
              <c:layout>
                <c:manualLayout>
                  <c:x val="-3.0685392462370772E-2"/>
                  <c:y val="-4.0959010742673475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5AFB-4A1B-8CD9-59BE14D529F2}"/>
                </c:ext>
              </c:extLst>
            </c:dLbl>
            <c:dLbl>
              <c:idx val="1"/>
              <c:layout>
                <c:manualLayout>
                  <c:x val="-4.3778573515036494E-2"/>
                  <c:y val="-4.0959010742673475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5AFB-4A1B-8CD9-59BE14D529F2}"/>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Feuil1!$A$2:$A$6</c:f>
              <c:numCache>
                <c:formatCode>General</c:formatCode>
                <c:ptCount val="3"/>
                <c:pt idx="0">
                  <c:v>2021</c:v>
                </c:pt>
                <c:pt idx="1">
                  <c:v>2022</c:v>
                </c:pt>
                <c:pt idx="2">
                  <c:v>2023</c:v>
                </c:pt>
              </c:numCache>
            </c:numRef>
          </c:cat>
          <c:val>
            <c:numRef>
              <c:f>Feuil1!$C$2:$C$6</c:f>
              <c:numCache>
                <c:formatCode>General</c:formatCode>
                <c:ptCount val="3"/>
                <c:pt idx="0">
                  <c:v>1</c:v>
                </c:pt>
                <c:pt idx="1">
                  <c:v>1.1000000000000001</c:v>
                </c:pt>
                <c:pt idx="2">
                  <c:v>1.1000000000000001</c:v>
                </c:pt>
              </c:numCache>
            </c:numRef>
          </c:val>
          <c:smooth val="0"/>
          <c:extLst>
            <c:ext xmlns:c16="http://schemas.microsoft.com/office/drawing/2014/chart" uri="{C3380CC4-5D6E-409C-BE32-E72D297353CC}">
              <c16:uniqueId val="{00000001-5AFB-4A1B-8CD9-59BE14D529F2}"/>
            </c:ext>
          </c:extLst>
        </c:ser>
        <c:ser>
          <c:idx val="2"/>
          <c:order val="2"/>
          <c:tx>
            <c:strRef>
              <c:f>Feuil1!$D$1</c:f>
              <c:strCache>
                <c:ptCount val="1"/>
                <c:pt idx="0">
                  <c:v>1re ST2S</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Feuil1!$A$2:$A$6</c:f>
              <c:numCache>
                <c:formatCode>General</c:formatCode>
                <c:ptCount val="3"/>
                <c:pt idx="0">
                  <c:v>2021</c:v>
                </c:pt>
                <c:pt idx="1">
                  <c:v>2022</c:v>
                </c:pt>
                <c:pt idx="2">
                  <c:v>2023</c:v>
                </c:pt>
              </c:numCache>
            </c:numRef>
          </c:cat>
          <c:val>
            <c:numRef>
              <c:f>Feuil1!$D$2:$D$6</c:f>
              <c:numCache>
                <c:formatCode>General</c:formatCode>
                <c:ptCount val="3"/>
                <c:pt idx="0">
                  <c:v>3.8</c:v>
                </c:pt>
                <c:pt idx="1">
                  <c:v>3.9</c:v>
                </c:pt>
                <c:pt idx="2">
                  <c:v>3.8</c:v>
                </c:pt>
              </c:numCache>
            </c:numRef>
          </c:val>
          <c:smooth val="0"/>
          <c:extLst>
            <c:ext xmlns:c16="http://schemas.microsoft.com/office/drawing/2014/chart" uri="{C3380CC4-5D6E-409C-BE32-E72D297353CC}">
              <c16:uniqueId val="{00000002-5AFB-4A1B-8CD9-59BE14D529F2}"/>
            </c:ext>
          </c:extLst>
        </c:ser>
        <c:ser>
          <c:idx val="3"/>
          <c:order val="3"/>
          <c:tx>
            <c:strRef>
              <c:f>Feuil1!$E$1</c:f>
              <c:strCache>
                <c:ptCount val="1"/>
                <c:pt idx="0">
                  <c:v>1re STMG</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Feuil1!$A$2:$A$6</c:f>
              <c:numCache>
                <c:formatCode>General</c:formatCode>
                <c:ptCount val="3"/>
                <c:pt idx="0">
                  <c:v>2021</c:v>
                </c:pt>
                <c:pt idx="1">
                  <c:v>2022</c:v>
                </c:pt>
                <c:pt idx="2">
                  <c:v>2023</c:v>
                </c:pt>
              </c:numCache>
            </c:numRef>
          </c:cat>
          <c:val>
            <c:numRef>
              <c:f>Feuil1!$E$2:$E$6</c:f>
              <c:numCache>
                <c:formatCode>General</c:formatCode>
                <c:ptCount val="3"/>
                <c:pt idx="0">
                  <c:v>14.6</c:v>
                </c:pt>
                <c:pt idx="1">
                  <c:v>16.5</c:v>
                </c:pt>
                <c:pt idx="2">
                  <c:v>16.7</c:v>
                </c:pt>
              </c:numCache>
            </c:numRef>
          </c:val>
          <c:smooth val="0"/>
          <c:extLst>
            <c:ext xmlns:c16="http://schemas.microsoft.com/office/drawing/2014/chart" uri="{C3380CC4-5D6E-409C-BE32-E72D297353CC}">
              <c16:uniqueId val="{00000003-5AFB-4A1B-8CD9-59BE14D529F2}"/>
            </c:ext>
          </c:extLst>
        </c:ser>
        <c:dLbls>
          <c:showLegendKey val="0"/>
          <c:showVal val="1"/>
          <c:showCatName val="0"/>
          <c:showSerName val="0"/>
          <c:showPercent val="0"/>
          <c:showBubbleSize val="0"/>
        </c:dLbls>
        <c:smooth val="0"/>
        <c:axId val="163065856"/>
        <c:axId val="163067776"/>
      </c:lineChart>
      <c:catAx>
        <c:axId val="16306585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3067776"/>
        <c:crosses val="autoZero"/>
        <c:auto val="1"/>
        <c:lblAlgn val="ctr"/>
        <c:lblOffset val="100"/>
        <c:noMultiLvlLbl val="0"/>
      </c:catAx>
      <c:valAx>
        <c:axId val="163067776"/>
        <c:scaling>
          <c:orientation val="minMax"/>
          <c:max val="2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3065856"/>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fr-FR" sz="1400"/>
              <a:t>Décisions d’orientation en 1re T (%)</a:t>
            </a:r>
          </a:p>
        </c:rich>
      </c:tx>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lineChart>
        <c:grouping val="standard"/>
        <c:varyColors val="0"/>
        <c:ser>
          <c:idx val="0"/>
          <c:order val="0"/>
          <c:tx>
            <c:strRef>
              <c:f>Feuil1!$B$1</c:f>
              <c:strCache>
                <c:ptCount val="1"/>
                <c:pt idx="0">
                  <c:v>1re STI2D</c:v>
                </c:pt>
              </c:strCache>
            </c:strRef>
          </c:tx>
          <c:spPr>
            <a:ln w="28575" cap="rnd">
              <a:solidFill>
                <a:schemeClr val="accent1"/>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Feuil1!$A$2:$A$6</c:f>
              <c:numCache>
                <c:formatCode>General</c:formatCode>
                <c:ptCount val="3"/>
                <c:pt idx="0">
                  <c:v>2021</c:v>
                </c:pt>
                <c:pt idx="1">
                  <c:v>2022</c:v>
                </c:pt>
                <c:pt idx="2">
                  <c:v>2023</c:v>
                </c:pt>
              </c:numCache>
            </c:numRef>
          </c:cat>
          <c:val>
            <c:numRef>
              <c:f>Feuil1!$B$2:$B$6</c:f>
              <c:numCache>
                <c:formatCode>General</c:formatCode>
                <c:ptCount val="3"/>
                <c:pt idx="0">
                  <c:v>7.1</c:v>
                </c:pt>
                <c:pt idx="1">
                  <c:v>7</c:v>
                </c:pt>
                <c:pt idx="2">
                  <c:v>6.9</c:v>
                </c:pt>
              </c:numCache>
            </c:numRef>
          </c:val>
          <c:smooth val="0"/>
          <c:extLst>
            <c:ext xmlns:c16="http://schemas.microsoft.com/office/drawing/2014/chart" uri="{C3380CC4-5D6E-409C-BE32-E72D297353CC}">
              <c16:uniqueId val="{00000000-B0A6-4487-98D4-6998933C3AF9}"/>
            </c:ext>
          </c:extLst>
        </c:ser>
        <c:ser>
          <c:idx val="1"/>
          <c:order val="1"/>
          <c:tx>
            <c:strRef>
              <c:f>Feuil1!$C$1</c:f>
              <c:strCache>
                <c:ptCount val="1"/>
                <c:pt idx="0">
                  <c:v>1re STL</c:v>
                </c:pt>
              </c:strCache>
            </c:strRef>
          </c:tx>
          <c:spPr>
            <a:ln w="28575" cap="rnd">
              <a:solidFill>
                <a:schemeClr val="accent2"/>
              </a:solidFill>
              <a:round/>
            </a:ln>
            <a:effectLst/>
          </c:spPr>
          <c:marker>
            <c:symbol val="none"/>
          </c:marker>
          <c:dLbls>
            <c:dLbl>
              <c:idx val="0"/>
              <c:layout>
                <c:manualLayout>
                  <c:x val="-5.2223258673532155E-2"/>
                  <c:y val="-3.7335127583515017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6-B0A6-4487-98D4-6998933C3AF9}"/>
                </c:ext>
              </c:extLst>
            </c:dLbl>
            <c:dLbl>
              <c:idx val="1"/>
              <c:layout>
                <c:manualLayout>
                  <c:x val="-4.6244637188296703E-2"/>
                  <c:y val="-3.7335127583515149E-2"/>
                </c:manualLayout>
              </c:layout>
              <c:dLblPos val="r"/>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7-B0A6-4487-98D4-6998933C3AF9}"/>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Feuil1!$A$2:$A$6</c:f>
              <c:numCache>
                <c:formatCode>General</c:formatCode>
                <c:ptCount val="3"/>
                <c:pt idx="0">
                  <c:v>2021</c:v>
                </c:pt>
                <c:pt idx="1">
                  <c:v>2022</c:v>
                </c:pt>
                <c:pt idx="2">
                  <c:v>2023</c:v>
                </c:pt>
              </c:numCache>
            </c:numRef>
          </c:cat>
          <c:val>
            <c:numRef>
              <c:f>Feuil1!$C$2:$C$6</c:f>
              <c:numCache>
                <c:formatCode>General</c:formatCode>
                <c:ptCount val="3"/>
                <c:pt idx="0">
                  <c:v>1.3</c:v>
                </c:pt>
                <c:pt idx="1">
                  <c:v>1.2</c:v>
                </c:pt>
                <c:pt idx="2">
                  <c:v>1.3</c:v>
                </c:pt>
              </c:numCache>
            </c:numRef>
          </c:val>
          <c:smooth val="0"/>
          <c:extLst>
            <c:ext xmlns:c16="http://schemas.microsoft.com/office/drawing/2014/chart" uri="{C3380CC4-5D6E-409C-BE32-E72D297353CC}">
              <c16:uniqueId val="{00000001-B0A6-4487-98D4-6998933C3AF9}"/>
            </c:ext>
          </c:extLst>
        </c:ser>
        <c:ser>
          <c:idx val="2"/>
          <c:order val="2"/>
          <c:tx>
            <c:strRef>
              <c:f>Feuil1!$D$1</c:f>
              <c:strCache>
                <c:ptCount val="1"/>
                <c:pt idx="0">
                  <c:v>1re ST2S</c:v>
                </c:pt>
              </c:strCache>
            </c:strRef>
          </c:tx>
          <c:spPr>
            <a:ln w="28575" cap="rnd">
              <a:solidFill>
                <a:schemeClr val="accent3"/>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Feuil1!$A$2:$A$6</c:f>
              <c:numCache>
                <c:formatCode>General</c:formatCode>
                <c:ptCount val="3"/>
                <c:pt idx="0">
                  <c:v>2021</c:v>
                </c:pt>
                <c:pt idx="1">
                  <c:v>2022</c:v>
                </c:pt>
                <c:pt idx="2">
                  <c:v>2023</c:v>
                </c:pt>
              </c:numCache>
            </c:numRef>
          </c:cat>
          <c:val>
            <c:numRef>
              <c:f>Feuil1!$D$2:$D$6</c:f>
              <c:numCache>
                <c:formatCode>General</c:formatCode>
                <c:ptCount val="3"/>
                <c:pt idx="0">
                  <c:v>3.3</c:v>
                </c:pt>
                <c:pt idx="1">
                  <c:v>4.2</c:v>
                </c:pt>
                <c:pt idx="2">
                  <c:v>4.4000000000000004</c:v>
                </c:pt>
              </c:numCache>
            </c:numRef>
          </c:val>
          <c:smooth val="0"/>
          <c:extLst>
            <c:ext xmlns:c16="http://schemas.microsoft.com/office/drawing/2014/chart" uri="{C3380CC4-5D6E-409C-BE32-E72D297353CC}">
              <c16:uniqueId val="{00000002-B0A6-4487-98D4-6998933C3AF9}"/>
            </c:ext>
          </c:extLst>
        </c:ser>
        <c:ser>
          <c:idx val="3"/>
          <c:order val="3"/>
          <c:tx>
            <c:strRef>
              <c:f>Feuil1!$E$1</c:f>
              <c:strCache>
                <c:ptCount val="1"/>
                <c:pt idx="0">
                  <c:v>1re STMG</c:v>
                </c:pt>
              </c:strCache>
            </c:strRef>
          </c:tx>
          <c:spPr>
            <a:ln w="28575" cap="rnd">
              <a:solidFill>
                <a:schemeClr val="accent4"/>
              </a:solidFill>
              <a:round/>
            </a:ln>
            <a:effectLst/>
          </c:spPr>
          <c:marker>
            <c:symbol val="none"/>
          </c:marker>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Feuil1!$A$2:$A$6</c:f>
              <c:numCache>
                <c:formatCode>General</c:formatCode>
                <c:ptCount val="3"/>
                <c:pt idx="0">
                  <c:v>2021</c:v>
                </c:pt>
                <c:pt idx="1">
                  <c:v>2022</c:v>
                </c:pt>
                <c:pt idx="2">
                  <c:v>2023</c:v>
                </c:pt>
              </c:numCache>
            </c:numRef>
          </c:cat>
          <c:val>
            <c:numRef>
              <c:f>Feuil1!$E$2:$E$6</c:f>
              <c:numCache>
                <c:formatCode>General</c:formatCode>
                <c:ptCount val="3"/>
                <c:pt idx="0">
                  <c:v>17.100000000000001</c:v>
                </c:pt>
                <c:pt idx="1">
                  <c:v>17.5</c:v>
                </c:pt>
                <c:pt idx="2">
                  <c:v>17.399999999999999</c:v>
                </c:pt>
              </c:numCache>
            </c:numRef>
          </c:val>
          <c:smooth val="0"/>
          <c:extLst>
            <c:ext xmlns:c16="http://schemas.microsoft.com/office/drawing/2014/chart" uri="{C3380CC4-5D6E-409C-BE32-E72D297353CC}">
              <c16:uniqueId val="{00000003-B0A6-4487-98D4-6998933C3AF9}"/>
            </c:ext>
          </c:extLst>
        </c:ser>
        <c:dLbls>
          <c:showLegendKey val="0"/>
          <c:showVal val="1"/>
          <c:showCatName val="0"/>
          <c:showSerName val="0"/>
          <c:showPercent val="0"/>
          <c:showBubbleSize val="0"/>
        </c:dLbls>
        <c:smooth val="0"/>
        <c:axId val="163256192"/>
        <c:axId val="163257728"/>
      </c:lineChart>
      <c:catAx>
        <c:axId val="163256192"/>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3257728"/>
        <c:crosses val="autoZero"/>
        <c:auto val="1"/>
        <c:lblAlgn val="ctr"/>
        <c:lblOffset val="100"/>
        <c:noMultiLvlLbl val="0"/>
      </c:catAx>
      <c:valAx>
        <c:axId val="163257728"/>
        <c:scaling>
          <c:orientation val="minMax"/>
          <c:max val="20"/>
          <c:min val="0"/>
        </c:scaling>
        <c:delete val="0"/>
        <c:axPos val="l"/>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3256192"/>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r>
              <a:rPr lang="en-US" sz="1400"/>
              <a:t>Nombre d’élèves affectés dans chaque série technologique - 2022</a:t>
            </a:r>
          </a:p>
        </c:rich>
      </c:tx>
      <c:layout/>
      <c:overlay val="0"/>
      <c:spPr>
        <a:noFill/>
        <a:ln>
          <a:noFill/>
        </a:ln>
        <a:effectLst/>
      </c:spPr>
      <c:txPr>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endParaRPr lang="fr-FR"/>
        </a:p>
      </c:txPr>
    </c:title>
    <c:autoTitleDeleted val="0"/>
    <c:plotArea>
      <c:layout/>
      <c:pieChart>
        <c:varyColors val="1"/>
        <c:ser>
          <c:idx val="0"/>
          <c:order val="0"/>
          <c:tx>
            <c:strRef>
              <c:f>Feuil1!$B$1</c:f>
              <c:strCache>
                <c:ptCount val="1"/>
                <c:pt idx="0">
                  <c:v>Ventes</c:v>
                </c:pt>
              </c:strCache>
            </c:strRef>
          </c:tx>
          <c:dPt>
            <c:idx val="0"/>
            <c:bubble3D val="0"/>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2-349D-44E2-805C-EEFC7F7AA819}"/>
              </c:ext>
            </c:extLst>
          </c:dPt>
          <c:dPt>
            <c:idx val="1"/>
            <c:bubble3D val="0"/>
            <c:spPr>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3-B712-4766-A1C3-5D510900E17C}"/>
              </c:ext>
            </c:extLst>
          </c:dPt>
          <c:dPt>
            <c:idx val="2"/>
            <c:bubble3D val="0"/>
            <c:spPr>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5-B712-4766-A1C3-5D510900E17C}"/>
              </c:ext>
            </c:extLst>
          </c:dPt>
          <c:dPt>
            <c:idx val="3"/>
            <c:bubble3D val="0"/>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7-B712-4766-A1C3-5D510900E17C}"/>
              </c:ext>
            </c:extLst>
          </c:dPt>
          <c:dPt>
            <c:idx val="4"/>
            <c:bubble3D val="0"/>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3-349D-44E2-805C-EEFC7F7AA819}"/>
              </c:ext>
            </c:extLst>
          </c:dPt>
          <c:dPt>
            <c:idx val="5"/>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1-349D-44E2-805C-EEFC7F7AA819}"/>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15:layout/>
              </c:ext>
            </c:extLst>
          </c:dLbls>
          <c:cat>
            <c:strRef>
              <c:f>Feuil1!$A$2:$A$7</c:f>
              <c:strCache>
                <c:ptCount val="6"/>
                <c:pt idx="0">
                  <c:v>ST2S</c:v>
                </c:pt>
                <c:pt idx="1">
                  <c:v>STAV</c:v>
                </c:pt>
                <c:pt idx="2">
                  <c:v>STD2A</c:v>
                </c:pt>
                <c:pt idx="3">
                  <c:v>STI2D</c:v>
                </c:pt>
                <c:pt idx="4">
                  <c:v>STL</c:v>
                </c:pt>
                <c:pt idx="5">
                  <c:v>STMG</c:v>
                </c:pt>
              </c:strCache>
            </c:strRef>
          </c:cat>
          <c:val>
            <c:numRef>
              <c:f>Feuil1!$B$2:$B$7</c:f>
              <c:numCache>
                <c:formatCode>General</c:formatCode>
                <c:ptCount val="6"/>
                <c:pt idx="0">
                  <c:v>861</c:v>
                </c:pt>
                <c:pt idx="1">
                  <c:v>172</c:v>
                </c:pt>
                <c:pt idx="2">
                  <c:v>169</c:v>
                </c:pt>
                <c:pt idx="3">
                  <c:v>1711</c:v>
                </c:pt>
                <c:pt idx="4">
                  <c:v>312</c:v>
                </c:pt>
                <c:pt idx="5">
                  <c:v>3454</c:v>
                </c:pt>
              </c:numCache>
            </c:numRef>
          </c:val>
          <c:extLst>
            <c:ext xmlns:c16="http://schemas.microsoft.com/office/drawing/2014/chart" uri="{C3380CC4-5D6E-409C-BE32-E72D297353CC}">
              <c16:uniqueId val="{00000000-349D-44E2-805C-EEFC7F7AA819}"/>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fr-FR"/>
        </a:p>
      </c:txPr>
    </c:legend>
    <c:plotVisOnly val="1"/>
    <c:dispBlanksAs val="zero"/>
    <c:showDLblsOverMax val="0"/>
  </c:chart>
  <c:spPr>
    <a:noFill/>
    <a:ln>
      <a:noFill/>
    </a:ln>
    <a:effectLst/>
  </c:spPr>
  <c:txPr>
    <a:bodyPr/>
    <a:lstStyle/>
    <a:p>
      <a:pPr>
        <a:defRPr/>
      </a:pPr>
      <a:endParaRPr lang="fr-FR"/>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r>
              <a:rPr lang="fr-FR" sz="1400" dirty="0"/>
              <a:t>Nombre d'élèves affectés dans chaque série technologique - 2023</a:t>
            </a:r>
          </a:p>
        </c:rich>
      </c:tx>
      <c:layout/>
      <c:overlay val="0"/>
      <c:spPr>
        <a:noFill/>
        <a:ln>
          <a:noFill/>
        </a:ln>
        <a:effectLst/>
      </c:spPr>
      <c:txPr>
        <a:bodyPr rot="0" spcFirstLastPara="1" vertOverflow="ellipsis" vert="horz" wrap="square" anchor="ctr" anchorCtr="1"/>
        <a:lstStyle/>
        <a:p>
          <a:pPr>
            <a:defRPr sz="1400" b="0" i="0" u="none" strike="noStrike" kern="1200" cap="none" spc="20" baseline="0">
              <a:solidFill>
                <a:schemeClr val="tx1">
                  <a:lumMod val="50000"/>
                  <a:lumOff val="50000"/>
                </a:schemeClr>
              </a:solidFill>
              <a:latin typeface="+mn-lt"/>
              <a:ea typeface="+mn-ea"/>
              <a:cs typeface="+mn-cs"/>
            </a:defRPr>
          </a:pPr>
          <a:endParaRPr lang="fr-FR"/>
        </a:p>
      </c:txPr>
    </c:title>
    <c:autoTitleDeleted val="0"/>
    <c:plotArea>
      <c:layout/>
      <c:pieChart>
        <c:varyColors val="1"/>
        <c:ser>
          <c:idx val="0"/>
          <c:order val="0"/>
          <c:tx>
            <c:strRef>
              <c:f>Feuil1!$B$1</c:f>
              <c:strCache>
                <c:ptCount val="1"/>
                <c:pt idx="0">
                  <c:v>Nombre d'élèves affectés dans chaque série technologique - 2023</c:v>
                </c:pt>
              </c:strCache>
            </c:strRef>
          </c:tx>
          <c:dPt>
            <c:idx val="0"/>
            <c:bubble3D val="0"/>
            <c:spPr>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1-9FB5-4150-9A38-3E0ADBEC85E8}"/>
              </c:ext>
            </c:extLst>
          </c:dPt>
          <c:dPt>
            <c:idx val="1"/>
            <c:bubble3D val="0"/>
            <c:spPr>
              <a:gradFill rotWithShape="1">
                <a:gsLst>
                  <a:gs pos="0">
                    <a:schemeClr val="accent2">
                      <a:tint val="50000"/>
                      <a:satMod val="300000"/>
                    </a:schemeClr>
                  </a:gs>
                  <a:gs pos="35000">
                    <a:schemeClr val="accent2">
                      <a:tint val="37000"/>
                      <a:satMod val="300000"/>
                    </a:schemeClr>
                  </a:gs>
                  <a:gs pos="100000">
                    <a:schemeClr val="accent2">
                      <a:tint val="15000"/>
                      <a:satMod val="350000"/>
                    </a:schemeClr>
                  </a:gs>
                </a:gsLst>
                <a:lin ang="16200000" scaled="1"/>
              </a:gradFill>
              <a:ln w="9525" cap="flat" cmpd="sng" algn="ctr">
                <a:solidFill>
                  <a:schemeClr val="accent2">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3-9FB5-4150-9A38-3E0ADBEC85E8}"/>
              </c:ext>
            </c:extLst>
          </c:dPt>
          <c:dPt>
            <c:idx val="2"/>
            <c:bubble3D val="0"/>
            <c:spPr>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5-9FB5-4150-9A38-3E0ADBEC85E8}"/>
              </c:ext>
            </c:extLst>
          </c:dPt>
          <c:dPt>
            <c:idx val="3"/>
            <c:bubble3D val="0"/>
            <c:spPr>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7-9FB5-4150-9A38-3E0ADBEC85E8}"/>
              </c:ext>
            </c:extLst>
          </c:dPt>
          <c:dPt>
            <c:idx val="4"/>
            <c:bubble3D val="0"/>
            <c:spPr>
              <a:gradFill rotWithShape="1">
                <a:gsLst>
                  <a:gs pos="0">
                    <a:schemeClr val="accent5">
                      <a:tint val="50000"/>
                      <a:satMod val="300000"/>
                    </a:schemeClr>
                  </a:gs>
                  <a:gs pos="35000">
                    <a:schemeClr val="accent5">
                      <a:tint val="37000"/>
                      <a:satMod val="300000"/>
                    </a:schemeClr>
                  </a:gs>
                  <a:gs pos="100000">
                    <a:schemeClr val="accent5">
                      <a:tint val="15000"/>
                      <a:satMod val="350000"/>
                    </a:schemeClr>
                  </a:gs>
                </a:gsLst>
                <a:lin ang="16200000" scaled="1"/>
              </a:gradFill>
              <a:ln w="9525" cap="flat" cmpd="sng" algn="ctr">
                <a:solidFill>
                  <a:schemeClr val="accent5">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9-9FB5-4150-9A38-3E0ADBEC85E8}"/>
              </c:ext>
            </c:extLst>
          </c:dPt>
          <c:dPt>
            <c:idx val="5"/>
            <c:bubble3D val="0"/>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chemeClr>
                </a:solidFill>
                <a:round/>
              </a:ln>
              <a:effectLst>
                <a:outerShdw blurRad="40000" dist="20000" dir="5400000" rotWithShape="0">
                  <a:srgbClr val="000000">
                    <a:alpha val="38000"/>
                  </a:srgbClr>
                </a:outerShdw>
              </a:effectLst>
            </c:spPr>
            <c:extLst>
              <c:ext xmlns:c16="http://schemas.microsoft.com/office/drawing/2014/chart" uri="{C3380CC4-5D6E-409C-BE32-E72D297353CC}">
                <c16:uniqueId val="{0000000B-9FB5-4150-9A38-3E0ADBEC85E8}"/>
              </c:ext>
            </c:extLst>
          </c:dPt>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65000"/>
                        <a:lumOff val="3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a:solidFill>
                    <a:schemeClr val="tx1">
                      <a:lumMod val="35000"/>
                      <a:lumOff val="65000"/>
                    </a:schemeClr>
                  </a:solidFill>
                </a:ln>
                <a:effectLst/>
              </c:spPr>
            </c:leaderLines>
            <c:extLst>
              <c:ext xmlns:c15="http://schemas.microsoft.com/office/drawing/2012/chart" uri="{CE6537A1-D6FC-4f65-9D91-7224C49458BB}">
                <c15:layout/>
              </c:ext>
            </c:extLst>
          </c:dLbls>
          <c:cat>
            <c:strRef>
              <c:f>Feuil1!$A$2:$A$7</c:f>
              <c:strCache>
                <c:ptCount val="6"/>
                <c:pt idx="0">
                  <c:v>ST2S</c:v>
                </c:pt>
                <c:pt idx="1">
                  <c:v>STAV</c:v>
                </c:pt>
                <c:pt idx="2">
                  <c:v>STD2A</c:v>
                </c:pt>
                <c:pt idx="3">
                  <c:v>STI2D</c:v>
                </c:pt>
                <c:pt idx="4">
                  <c:v>STL</c:v>
                </c:pt>
                <c:pt idx="5">
                  <c:v>STMG</c:v>
                </c:pt>
              </c:strCache>
            </c:strRef>
          </c:cat>
          <c:val>
            <c:numRef>
              <c:f>Feuil1!$B$2:$B$7</c:f>
              <c:numCache>
                <c:formatCode>General</c:formatCode>
                <c:ptCount val="6"/>
                <c:pt idx="0">
                  <c:v>819</c:v>
                </c:pt>
                <c:pt idx="1">
                  <c:v>184</c:v>
                </c:pt>
                <c:pt idx="2">
                  <c:v>164</c:v>
                </c:pt>
                <c:pt idx="3">
                  <c:v>1613</c:v>
                </c:pt>
                <c:pt idx="4">
                  <c:v>258</c:v>
                </c:pt>
                <c:pt idx="5">
                  <c:v>3197</c:v>
                </c:pt>
              </c:numCache>
            </c:numRef>
          </c:val>
          <c:extLst>
            <c:ext xmlns:c16="http://schemas.microsoft.com/office/drawing/2014/chart" uri="{C3380CC4-5D6E-409C-BE32-E72D297353CC}">
              <c16:uniqueId val="{00000000-06B2-4212-A8CA-C5AE23B31B20}"/>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50000"/>
                  <a:lumOff val="50000"/>
                </a:schemeClr>
              </a:solidFill>
              <a:latin typeface="+mn-lt"/>
              <a:ea typeface="+mn-ea"/>
              <a:cs typeface="+mn-cs"/>
            </a:defRPr>
          </a:pPr>
          <a:endParaRPr lang="fr-FR"/>
        </a:p>
      </c:txPr>
    </c:legend>
    <c:plotVisOnly val="1"/>
    <c:dispBlanksAs val="zero"/>
    <c:showDLblsOverMax val="0"/>
  </c:chart>
  <c:spPr>
    <a:noFill/>
    <a:ln>
      <a:noFill/>
    </a:ln>
    <a:effectLst/>
  </c:spPr>
  <c:txPr>
    <a:bodyPr/>
    <a:lstStyle/>
    <a:p>
      <a:pPr>
        <a:defRPr/>
      </a:pPr>
      <a:endParaRPr lang="fr-FR"/>
    </a:p>
  </c:txPr>
  <c:externalData r:id="rId3">
    <c:autoUpdate val="0"/>
  </c:externalData>
</c:chartSpace>
</file>

<file path=ppt/charts/chart7.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a:t>Places vacantes en académie</a:t>
            </a:r>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Feuil1!$B$1</c:f>
              <c:strCache>
                <c:ptCount val="1"/>
                <c:pt idx="0">
                  <c:v>Places vacantes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BDBE-42D6-AB90-7E37DD490798}"/>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1-55DC-4F37-914E-2CFFF470A226}"/>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4-BDBE-42D6-AB90-7E37DD490798}"/>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3-BDBE-42D6-AB90-7E37DD490798}"/>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2-BDBE-42D6-AB90-7E37DD490798}"/>
              </c:ext>
            </c:extLst>
          </c:dPt>
          <c:dLbls>
            <c:dLbl>
              <c:idx val="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1-BDBE-42D6-AB90-7E37DD490798}"/>
                </c:ext>
              </c:extLst>
            </c:dLbl>
            <c:dLbl>
              <c:idx val="2"/>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4-BDBE-42D6-AB90-7E37DD490798}"/>
                </c:ext>
              </c:extLst>
            </c:dLbl>
            <c:dLbl>
              <c:idx val="3"/>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3-BDBE-42D6-AB90-7E37DD490798}"/>
                </c:ext>
              </c:extLst>
            </c:dLbl>
            <c:dLbl>
              <c:idx val="4"/>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2-BDBE-42D6-AB90-7E37DD490798}"/>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15:layout/>
              </c:ext>
            </c:extLst>
          </c:dLbls>
          <c:cat>
            <c:strRef>
              <c:f>Feuil1!$A$2:$A$6</c:f>
              <c:strCache>
                <c:ptCount val="5"/>
                <c:pt idx="0">
                  <c:v>ST2S</c:v>
                </c:pt>
                <c:pt idx="1">
                  <c:v>STD2A</c:v>
                </c:pt>
                <c:pt idx="2">
                  <c:v>STI2D</c:v>
                </c:pt>
                <c:pt idx="3">
                  <c:v>STL</c:v>
                </c:pt>
                <c:pt idx="4">
                  <c:v>STMG</c:v>
                </c:pt>
              </c:strCache>
            </c:strRef>
          </c:cat>
          <c:val>
            <c:numRef>
              <c:f>Feuil1!$B$2:$B$6</c:f>
              <c:numCache>
                <c:formatCode>General</c:formatCode>
                <c:ptCount val="5"/>
                <c:pt idx="0">
                  <c:v>45</c:v>
                </c:pt>
                <c:pt idx="1">
                  <c:v>1</c:v>
                </c:pt>
                <c:pt idx="2">
                  <c:v>199</c:v>
                </c:pt>
                <c:pt idx="3">
                  <c:v>40</c:v>
                </c:pt>
                <c:pt idx="4">
                  <c:v>69</c:v>
                </c:pt>
              </c:numCache>
            </c:numRef>
          </c:val>
          <c:extLst>
            <c:ext xmlns:c16="http://schemas.microsoft.com/office/drawing/2014/chart" uri="{C3380CC4-5D6E-409C-BE32-E72D297353CC}">
              <c16:uniqueId val="{00000000-BDBE-42D6-AB90-7E37DD490798}"/>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showDLblsOverMax val="0"/>
  </c:chart>
  <c:spPr>
    <a:noFill/>
    <a:ln>
      <a:noFill/>
    </a:ln>
    <a:effectLst/>
  </c:spPr>
  <c:txPr>
    <a:bodyPr/>
    <a:lstStyle/>
    <a:p>
      <a:pPr>
        <a:defRPr/>
      </a:pPr>
      <a:endParaRPr lang="fr-FR"/>
    </a:p>
  </c:txPr>
  <c:externalData r:id="rId3">
    <c:autoUpdate val="0"/>
  </c:externalData>
</c:chartSpace>
</file>

<file path=ppt/charts/chart8.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en-US" dirty="0"/>
              <a:t>Places </a:t>
            </a:r>
            <a:r>
              <a:rPr lang="en-US" dirty="0" err="1"/>
              <a:t>vacantes</a:t>
            </a:r>
            <a:r>
              <a:rPr lang="en-US" dirty="0"/>
              <a:t> - </a:t>
            </a:r>
            <a:r>
              <a:rPr lang="en-US" dirty="0" smtClean="0"/>
              <a:t>Ain</a:t>
            </a:r>
            <a:endParaRPr lang="en-US"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pieChart>
        <c:varyColors val="1"/>
        <c:ser>
          <c:idx val="0"/>
          <c:order val="0"/>
          <c:tx>
            <c:strRef>
              <c:f>Feuil1!$B$1</c:f>
              <c:strCache>
                <c:ptCount val="1"/>
                <c:pt idx="0">
                  <c:v>Places vacantes</c:v>
                </c:pt>
              </c:strCache>
            </c:strRef>
          </c:tx>
          <c:dPt>
            <c:idx val="0"/>
            <c:bubble3D val="0"/>
            <c:spPr>
              <a:solidFill>
                <a:schemeClr val="accent1"/>
              </a:solidFill>
              <a:ln w="19050">
                <a:solidFill>
                  <a:schemeClr val="lt1"/>
                </a:solidFill>
              </a:ln>
              <a:effectLst/>
            </c:spPr>
            <c:extLst>
              <c:ext xmlns:c16="http://schemas.microsoft.com/office/drawing/2014/chart" uri="{C3380CC4-5D6E-409C-BE32-E72D297353CC}">
                <c16:uniqueId val="{00000001-2D25-4E96-B010-EB3941539BEA}"/>
              </c:ext>
            </c:extLst>
          </c:dPt>
          <c:dPt>
            <c:idx val="1"/>
            <c:bubble3D val="0"/>
            <c:spPr>
              <a:solidFill>
                <a:schemeClr val="accent2"/>
              </a:solidFill>
              <a:ln w="19050">
                <a:solidFill>
                  <a:schemeClr val="lt1"/>
                </a:solidFill>
              </a:ln>
              <a:effectLst/>
            </c:spPr>
            <c:extLst>
              <c:ext xmlns:c16="http://schemas.microsoft.com/office/drawing/2014/chart" uri="{C3380CC4-5D6E-409C-BE32-E72D297353CC}">
                <c16:uniqueId val="{00000003-2D25-4E96-B010-EB3941539BEA}"/>
              </c:ext>
            </c:extLst>
          </c:dPt>
          <c:dPt>
            <c:idx val="2"/>
            <c:bubble3D val="0"/>
            <c:spPr>
              <a:solidFill>
                <a:schemeClr val="accent3"/>
              </a:solidFill>
              <a:ln w="19050">
                <a:solidFill>
                  <a:schemeClr val="lt1"/>
                </a:solidFill>
              </a:ln>
              <a:effectLst/>
            </c:spPr>
            <c:extLst>
              <c:ext xmlns:c16="http://schemas.microsoft.com/office/drawing/2014/chart" uri="{C3380CC4-5D6E-409C-BE32-E72D297353CC}">
                <c16:uniqueId val="{00000005-2D25-4E96-B010-EB3941539BEA}"/>
              </c:ext>
            </c:extLst>
          </c:dPt>
          <c:dPt>
            <c:idx val="3"/>
            <c:bubble3D val="0"/>
            <c:spPr>
              <a:solidFill>
                <a:schemeClr val="accent4"/>
              </a:solidFill>
              <a:ln w="19050">
                <a:solidFill>
                  <a:schemeClr val="lt1"/>
                </a:solidFill>
              </a:ln>
              <a:effectLst/>
            </c:spPr>
            <c:extLst>
              <c:ext xmlns:c16="http://schemas.microsoft.com/office/drawing/2014/chart" uri="{C3380CC4-5D6E-409C-BE32-E72D297353CC}">
                <c16:uniqueId val="{00000007-2D25-4E96-B010-EB3941539BEA}"/>
              </c:ext>
            </c:extLst>
          </c:dPt>
          <c:dPt>
            <c:idx val="4"/>
            <c:bubble3D val="0"/>
            <c:spPr>
              <a:solidFill>
                <a:schemeClr val="accent5"/>
              </a:solidFill>
              <a:ln w="19050">
                <a:solidFill>
                  <a:schemeClr val="lt1"/>
                </a:solidFill>
              </a:ln>
              <a:effectLst/>
            </c:spPr>
            <c:extLst>
              <c:ext xmlns:c16="http://schemas.microsoft.com/office/drawing/2014/chart" uri="{C3380CC4-5D6E-409C-BE32-E72D297353CC}">
                <c16:uniqueId val="{00000009-2D25-4E96-B010-EB3941539BEA}"/>
              </c:ext>
            </c:extLst>
          </c:dPt>
          <c:dLbls>
            <c:dLbl>
              <c:idx val="0"/>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1-2D25-4E96-B010-EB3941539BEA}"/>
                </c:ext>
              </c:extLst>
            </c:dLbl>
            <c:dLbl>
              <c:idx val="1"/>
              <c:layout>
                <c:manualLayout>
                  <c:x val="3.04071233077035E-3"/>
                  <c:y val="1.9287630322507961E-2"/>
                </c:manualLayout>
              </c:layout>
              <c:showLegendKey val="0"/>
              <c:showVal val="1"/>
              <c:showCatName val="0"/>
              <c:showSerName val="0"/>
              <c:showPercent val="0"/>
              <c:showBubbleSize val="0"/>
              <c:extLst>
                <c:ext xmlns:c15="http://schemas.microsoft.com/office/drawing/2012/chart" uri="{CE6537A1-D6FC-4f65-9D91-7224C49458BB}">
                  <c15:layout/>
                </c:ext>
                <c:ext xmlns:c16="http://schemas.microsoft.com/office/drawing/2014/chart" uri="{C3380CC4-5D6E-409C-BE32-E72D297353CC}">
                  <c16:uniqueId val="{00000003-2D25-4E96-B010-EB3941539BEA}"/>
                </c:ext>
              </c:extLst>
            </c:dLbl>
            <c:dLbl>
              <c:idx val="2"/>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5-2D25-4E96-B010-EB3941539BEA}"/>
                </c:ext>
              </c:extLst>
            </c:dLbl>
            <c:dLbl>
              <c:idx val="3"/>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7-2D25-4E96-B010-EB3941539BEA}"/>
                </c:ext>
              </c:extLst>
            </c:dLbl>
            <c:dLbl>
              <c:idx val="4"/>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bg1"/>
                      </a:solidFill>
                      <a:latin typeface="+mn-lt"/>
                      <a:ea typeface="+mn-ea"/>
                      <a:cs typeface="+mn-cs"/>
                    </a:defRPr>
                  </a:pPr>
                  <a:endParaRPr lang="fr-FR"/>
                </a:p>
              </c:txPr>
              <c:showLegendKey val="0"/>
              <c:showVal val="1"/>
              <c:showCatName val="0"/>
              <c:showSerName val="0"/>
              <c:showPercent val="0"/>
              <c:showBubbleSize val="0"/>
              <c:extLst>
                <c:ext xmlns:c16="http://schemas.microsoft.com/office/drawing/2014/chart" uri="{C3380CC4-5D6E-409C-BE32-E72D297353CC}">
                  <c16:uniqueId val="{00000009-2D25-4E96-B010-EB3941539BEA}"/>
                </c:ext>
              </c:extLst>
            </c:dLbl>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Feuil1!$A$2:$A$6</c:f>
              <c:strCache>
                <c:ptCount val="5"/>
                <c:pt idx="0">
                  <c:v>ST2S</c:v>
                </c:pt>
                <c:pt idx="1">
                  <c:v>STD2A</c:v>
                </c:pt>
                <c:pt idx="2">
                  <c:v>STI2D</c:v>
                </c:pt>
                <c:pt idx="3">
                  <c:v>STL</c:v>
                </c:pt>
                <c:pt idx="4">
                  <c:v>STMG</c:v>
                </c:pt>
              </c:strCache>
            </c:strRef>
          </c:cat>
          <c:val>
            <c:numRef>
              <c:f>Feuil1!$B$2:$B$6</c:f>
              <c:numCache>
                <c:formatCode>General</c:formatCode>
                <c:ptCount val="5"/>
                <c:pt idx="0">
                  <c:v>2</c:v>
                </c:pt>
                <c:pt idx="1">
                  <c:v>0</c:v>
                </c:pt>
                <c:pt idx="2">
                  <c:v>35</c:v>
                </c:pt>
                <c:pt idx="3">
                  <c:v>18</c:v>
                </c:pt>
                <c:pt idx="4">
                  <c:v>25</c:v>
                </c:pt>
              </c:numCache>
            </c:numRef>
          </c:val>
          <c:extLst>
            <c:ext xmlns:c16="http://schemas.microsoft.com/office/drawing/2014/chart" uri="{C3380CC4-5D6E-409C-BE32-E72D297353CC}">
              <c16:uniqueId val="{0000000A-2D25-4E96-B010-EB3941539BEA}"/>
            </c:ext>
          </c:extLst>
        </c:ser>
        <c:dLbls>
          <c:showLegendKey val="0"/>
          <c:showVal val="0"/>
          <c:showCatName val="0"/>
          <c:showSerName val="0"/>
          <c:showPercent val="0"/>
          <c:showBubbleSize val="0"/>
          <c:showLeaderLines val="1"/>
        </c:dLbls>
        <c:firstSliceAng val="0"/>
      </c:pieChart>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zero"/>
    <c:showDLblsOverMax val="0"/>
  </c:chart>
  <c:spPr>
    <a:noFill/>
    <a:ln>
      <a:noFill/>
    </a:ln>
    <a:effectLst/>
  </c:spPr>
  <c:txPr>
    <a:bodyPr/>
    <a:lstStyle/>
    <a:p>
      <a:pPr>
        <a:defRPr/>
      </a:pPr>
      <a:endParaRPr lang="fr-FR"/>
    </a:p>
  </c:txPr>
  <c:externalData r:id="rId3">
    <c:autoUpdate val="0"/>
  </c:externalData>
</c:chartSpace>
</file>

<file path=ppt/charts/chart9.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fr-FR"/>
  <c:roundedCorners val="0"/>
  <mc:AlternateContent xmlns:mc="http://schemas.openxmlformats.org/markup-compatibility/2006">
    <mc:Choice xmlns:c14="http://schemas.microsoft.com/office/drawing/2007/8/2/chart" Requires="c14">
      <c14:style val="104"/>
    </mc:Choice>
    <mc:Fallback>
      <c:style val="4"/>
    </mc:Fallback>
  </mc:AlternateContent>
  <c:chart>
    <c:title>
      <c:tx>
        <c:rich>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r>
              <a:rPr lang="fr-FR" dirty="0" smtClean="0"/>
              <a:t>Vœux et</a:t>
            </a:r>
            <a:r>
              <a:rPr lang="fr-FR" baseline="0" dirty="0" smtClean="0"/>
              <a:t> propositions d’admission en 2023 - bacs technologiques</a:t>
            </a:r>
            <a:endParaRPr lang="fr-FR" dirty="0"/>
          </a:p>
        </c:rich>
      </c:tx>
      <c:layout/>
      <c:overlay val="0"/>
      <c:spPr>
        <a:noFill/>
        <a:ln>
          <a:noFill/>
        </a:ln>
        <a:effectLst/>
      </c:spPr>
      <c:txPr>
        <a:bodyPr rot="0" spcFirstLastPara="1" vertOverflow="ellipsis" vert="horz" wrap="square" anchor="ctr" anchorCtr="1"/>
        <a:lstStyle/>
        <a:p>
          <a:pPr>
            <a:defRPr sz="1862" b="0" i="0" u="none" strike="noStrike" kern="1200" spc="0" baseline="0">
              <a:solidFill>
                <a:schemeClr val="tx1">
                  <a:lumMod val="65000"/>
                  <a:lumOff val="35000"/>
                </a:schemeClr>
              </a:solidFill>
              <a:latin typeface="+mn-lt"/>
              <a:ea typeface="+mn-ea"/>
              <a:cs typeface="+mn-cs"/>
            </a:defRPr>
          </a:pPr>
          <a:endParaRPr lang="fr-FR"/>
        </a:p>
      </c:txPr>
    </c:title>
    <c:autoTitleDeleted val="0"/>
    <c:plotArea>
      <c:layout/>
      <c:barChart>
        <c:barDir val="bar"/>
        <c:grouping val="clustered"/>
        <c:varyColors val="0"/>
        <c:ser>
          <c:idx val="0"/>
          <c:order val="0"/>
          <c:tx>
            <c:strRef>
              <c:f>Feuil1!$B$1</c:f>
              <c:strCache>
                <c:ptCount val="1"/>
                <c:pt idx="0">
                  <c:v>Nombre ayant fait au moins un vœu confirmé</c:v>
                </c:pt>
              </c:strCache>
            </c:strRef>
          </c:tx>
          <c:spPr>
            <a:solidFill>
              <a:schemeClr val="accent2">
                <a:tint val="77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Feuil1!$A$2:$A$7</c:f>
              <c:strCache>
                <c:ptCount val="6"/>
                <c:pt idx="0">
                  <c:v>BTS-BTSA-BTM</c:v>
                </c:pt>
                <c:pt idx="1">
                  <c:v>BUT</c:v>
                </c:pt>
                <c:pt idx="2">
                  <c:v>CPGE</c:v>
                </c:pt>
                <c:pt idx="3">
                  <c:v>Licence</c:v>
                </c:pt>
                <c:pt idx="4">
                  <c:v>IFSI</c:v>
                </c:pt>
                <c:pt idx="5">
                  <c:v>Autres</c:v>
                </c:pt>
              </c:strCache>
            </c:strRef>
          </c:cat>
          <c:val>
            <c:numRef>
              <c:f>Feuil1!$B$2:$B$7</c:f>
              <c:numCache>
                <c:formatCode>General</c:formatCode>
                <c:ptCount val="6"/>
                <c:pt idx="0">
                  <c:v>5900</c:v>
                </c:pt>
                <c:pt idx="1">
                  <c:v>4365</c:v>
                </c:pt>
                <c:pt idx="2">
                  <c:v>654</c:v>
                </c:pt>
                <c:pt idx="3">
                  <c:v>3636</c:v>
                </c:pt>
                <c:pt idx="4">
                  <c:v>883</c:v>
                </c:pt>
                <c:pt idx="5">
                  <c:v>2073</c:v>
                </c:pt>
              </c:numCache>
            </c:numRef>
          </c:val>
          <c:extLst>
            <c:ext xmlns:c16="http://schemas.microsoft.com/office/drawing/2014/chart" uri="{C3380CC4-5D6E-409C-BE32-E72D297353CC}">
              <c16:uniqueId val="{00000000-3A6D-4C8E-8F1C-9A7432BC816C}"/>
            </c:ext>
          </c:extLst>
        </c:ser>
        <c:ser>
          <c:idx val="1"/>
          <c:order val="1"/>
          <c:tx>
            <c:strRef>
              <c:f>Feuil1!$C$1</c:f>
              <c:strCache>
                <c:ptCount val="1"/>
                <c:pt idx="0">
                  <c:v>Nombre ayant recu au moins une proposition</c:v>
                </c:pt>
              </c:strCache>
            </c:strRef>
          </c:tx>
          <c:spPr>
            <a:solidFill>
              <a:schemeClr val="accent2">
                <a:shade val="76000"/>
              </a:schemeClr>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1197" b="0" i="0" u="none" strike="noStrike" kern="1200" baseline="0">
                    <a:solidFill>
                      <a:schemeClr val="tx1">
                        <a:lumMod val="75000"/>
                        <a:lumOff val="25000"/>
                      </a:schemeClr>
                    </a:solidFill>
                    <a:latin typeface="+mn-lt"/>
                    <a:ea typeface="+mn-ea"/>
                    <a:cs typeface="+mn-cs"/>
                  </a:defRPr>
                </a:pPr>
                <a:endParaRPr lang="fr-FR"/>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strRef>
              <c:f>Feuil1!$A$2:$A$7</c:f>
              <c:strCache>
                <c:ptCount val="6"/>
                <c:pt idx="0">
                  <c:v>BTS-BTSA-BTM</c:v>
                </c:pt>
                <c:pt idx="1">
                  <c:v>BUT</c:v>
                </c:pt>
                <c:pt idx="2">
                  <c:v>CPGE</c:v>
                </c:pt>
                <c:pt idx="3">
                  <c:v>Licence</c:v>
                </c:pt>
                <c:pt idx="4">
                  <c:v>IFSI</c:v>
                </c:pt>
                <c:pt idx="5">
                  <c:v>Autres</c:v>
                </c:pt>
              </c:strCache>
            </c:strRef>
          </c:cat>
          <c:val>
            <c:numRef>
              <c:f>Feuil1!$C$2:$C$7</c:f>
              <c:numCache>
                <c:formatCode>General</c:formatCode>
                <c:ptCount val="6"/>
                <c:pt idx="0">
                  <c:v>4049</c:v>
                </c:pt>
                <c:pt idx="1">
                  <c:v>2206</c:v>
                </c:pt>
                <c:pt idx="2">
                  <c:v>432</c:v>
                </c:pt>
                <c:pt idx="3">
                  <c:v>2131</c:v>
                </c:pt>
                <c:pt idx="4">
                  <c:v>519</c:v>
                </c:pt>
                <c:pt idx="5">
                  <c:v>892</c:v>
                </c:pt>
              </c:numCache>
            </c:numRef>
          </c:val>
          <c:extLst>
            <c:ext xmlns:c16="http://schemas.microsoft.com/office/drawing/2014/chart" uri="{C3380CC4-5D6E-409C-BE32-E72D297353CC}">
              <c16:uniqueId val="{00000001-3A6D-4C8E-8F1C-9A7432BC816C}"/>
            </c:ext>
          </c:extLst>
        </c:ser>
        <c:dLbls>
          <c:showLegendKey val="0"/>
          <c:showVal val="0"/>
          <c:showCatName val="0"/>
          <c:showSerName val="0"/>
          <c:showPercent val="0"/>
          <c:showBubbleSize val="0"/>
        </c:dLbls>
        <c:gapWidth val="182"/>
        <c:axId val="165079680"/>
        <c:axId val="165220736"/>
      </c:barChart>
      <c:catAx>
        <c:axId val="165079680"/>
        <c:scaling>
          <c:orientation val="minMax"/>
        </c:scaling>
        <c:delete val="0"/>
        <c:axPos val="l"/>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5220736"/>
        <c:crosses val="autoZero"/>
        <c:auto val="1"/>
        <c:lblAlgn val="ctr"/>
        <c:lblOffset val="100"/>
        <c:noMultiLvlLbl val="0"/>
      </c:catAx>
      <c:valAx>
        <c:axId val="165220736"/>
        <c:scaling>
          <c:orientation val="minMax"/>
        </c:scaling>
        <c:delete val="0"/>
        <c:axPos val="b"/>
        <c:majorGridlines>
          <c:spPr>
            <a:ln w="9525" cap="flat" cmpd="sng" algn="ctr">
              <a:solidFill>
                <a:schemeClr val="tx1">
                  <a:lumMod val="15000"/>
                  <a:lumOff val="85000"/>
                </a:schemeClr>
              </a:solidFill>
              <a:round/>
            </a:ln>
            <a:effectLst/>
          </c:spPr>
        </c:majorGridlines>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crossAx val="165079680"/>
        <c:crosses val="autoZero"/>
        <c:crossBetween val="between"/>
      </c:valAx>
      <c:spPr>
        <a:noFill/>
        <a:ln>
          <a:noFill/>
        </a:ln>
        <a:effectLst/>
      </c:spPr>
    </c:plotArea>
    <c:legend>
      <c:legendPos val="b"/>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fr-FR"/>
        </a:p>
      </c:txPr>
    </c:legend>
    <c:plotVisOnly val="1"/>
    <c:dispBlanksAs val="gap"/>
    <c:showDLblsOverMax val="0"/>
  </c:chart>
  <c:spPr>
    <a:noFill/>
    <a:ln>
      <a:noFill/>
    </a:ln>
    <a:effectLst/>
  </c:spPr>
  <c:txPr>
    <a:bodyPr/>
    <a:lstStyle/>
    <a:p>
      <a:pPr>
        <a:defRPr/>
      </a:pPr>
      <a:endParaRPr lang="fr-FR"/>
    </a:p>
  </c:txPr>
  <c:externalData r:id="rId3">
    <c:autoUpdate val="0"/>
  </c:externalData>
</c:chartSpace>
</file>

<file path=ppt/charts/colors1.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2">
  <a:schemeClr val="accent2"/>
  <a:schemeClr val="accent4"/>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7.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8.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9.xml><?xml version="1.0" encoding="utf-8"?>
<cs:colorStyle xmlns:cs="http://schemas.microsoft.com/office/drawing/2012/chartStyle" xmlns:a="http://schemas.openxmlformats.org/drawingml/2006/main" meth="withinLinearReversed" id="22">
  <a:schemeClr val="accent2"/>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charts/style6.xml><?xml version="1.0" encoding="utf-8"?>
<cs:chartStyle xmlns:cs="http://schemas.microsoft.com/office/drawing/2012/chartStyle" xmlns:a="http://schemas.openxmlformats.org/drawingml/2006/main" id="254">
  <cs:axisTitle>
    <cs:lnRef idx="0"/>
    <cs:fillRef idx="0"/>
    <cs:effectRef idx="0"/>
    <cs:fontRef idx="minor">
      <a:schemeClr val="tx1">
        <a:lumMod val="50000"/>
        <a:lumOff val="50000"/>
      </a:schemeClr>
    </cs:fontRef>
    <cs:defRPr sz="1197"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65000"/>
        <a:lumOff val="3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fillRef idx="2">
      <cs:styleClr val="auto"/>
    </cs:fillRef>
    <cs:effectRef idx="1"/>
    <cs:fontRef idx="minor">
      <a:schemeClr val="dk1"/>
    </cs:fontRef>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1197"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1197"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1197"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862"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1197"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1197" kern="1200"/>
  </cs:valueAxis>
  <cs:wall>
    <cs:lnRef idx="0"/>
    <cs:fillRef idx="0"/>
    <cs:effectRef idx="0"/>
    <cs:fontRef idx="minor">
      <a:schemeClr val="dk1"/>
    </cs:fontRef>
  </cs:wall>
</cs:chartStyle>
</file>

<file path=ppt/charts/style7.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8.xml><?xml version="1.0" encoding="utf-8"?>
<cs:chartStyle xmlns:cs="http://schemas.microsoft.com/office/drawing/2012/chartStyle" xmlns:a="http://schemas.openxmlformats.org/drawingml/2006/main" id="251">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ln w="19050">
        <a:solidFill>
          <a:schemeClr val="lt1"/>
        </a:solidFill>
      </a:ln>
    </cs:spPr>
  </cs:dataPoint>
  <cs:dataPoint3D>
    <cs:lnRef idx="0"/>
    <cs:fillRef idx="1">
      <cs:styleClr val="auto"/>
    </cs:fillRef>
    <cs:effectRef idx="0"/>
    <cs:fontRef idx="minor">
      <a:schemeClr val="tx1"/>
    </cs:fontRef>
    <cs:spPr>
      <a:ln w="25400">
        <a:solidFill>
          <a:schemeClr val="lt1"/>
        </a:solidFill>
      </a:ln>
    </cs:spPr>
  </cs:dataPoint3D>
  <cs:dataPointLine>
    <cs:lnRef idx="0">
      <cs:styleClr val="auto"/>
    </cs:lnRef>
    <cs:fillRef idx="0"/>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9.xml><?xml version="1.0" encoding="utf-8"?>
<cs:chartStyle xmlns:cs="http://schemas.microsoft.com/office/drawing/2012/chartStyle" xmlns:a="http://schemas.openxmlformats.org/drawingml/2006/main" id="216">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35F16A5-7EA3-4783-A1CF-FC185F3288A5}" type="doc">
      <dgm:prSet loTypeId="urn:microsoft.com/office/officeart/2005/8/layout/lProcess2" loCatId="list" qsTypeId="urn:microsoft.com/office/officeart/2005/8/quickstyle/simple5" qsCatId="simple" csTypeId="urn:microsoft.com/office/officeart/2005/8/colors/accent2_2" csCatId="accent2" phldr="1"/>
      <dgm:spPr/>
      <dgm:t>
        <a:bodyPr/>
        <a:lstStyle/>
        <a:p>
          <a:endParaRPr lang="fr-FR"/>
        </a:p>
      </dgm:t>
    </dgm:pt>
    <dgm:pt modelId="{F90F7A50-0C84-431A-B2F5-F9318B94EFB5}">
      <dgm:prSet phldrT="[Texte]"/>
      <dgm:spPr/>
      <dgm:t>
        <a:bodyPr/>
        <a:lstStyle/>
        <a:p>
          <a:r>
            <a:rPr lang="fr-FR" dirty="0" smtClean="0"/>
            <a:t>3</a:t>
          </a:r>
          <a:r>
            <a:rPr lang="fr-FR" baseline="30000" dirty="0" smtClean="0"/>
            <a:t>ème</a:t>
          </a:r>
          <a:r>
            <a:rPr lang="fr-FR" dirty="0" smtClean="0"/>
            <a:t> </a:t>
          </a:r>
          <a:endParaRPr lang="fr-FR" dirty="0"/>
        </a:p>
      </dgm:t>
    </dgm:pt>
    <dgm:pt modelId="{31F87030-2E24-4DA2-BAC0-DA8B2D989AC2}" type="parTrans" cxnId="{5BC4E331-596E-4273-A8C1-DEFC3BFE8E20}">
      <dgm:prSet/>
      <dgm:spPr/>
      <dgm:t>
        <a:bodyPr/>
        <a:lstStyle/>
        <a:p>
          <a:endParaRPr lang="fr-FR"/>
        </a:p>
      </dgm:t>
    </dgm:pt>
    <dgm:pt modelId="{C90EE567-D570-4434-9F55-46A25978A9F6}" type="sibTrans" cxnId="{5BC4E331-596E-4273-A8C1-DEFC3BFE8E20}">
      <dgm:prSet/>
      <dgm:spPr/>
      <dgm:t>
        <a:bodyPr/>
        <a:lstStyle/>
        <a:p>
          <a:endParaRPr lang="fr-FR"/>
        </a:p>
      </dgm:t>
    </dgm:pt>
    <dgm:pt modelId="{EE3BEDED-C943-4E32-9156-D30F56B512B0}">
      <dgm:prSet phldrT="[Texte]"/>
      <dgm:spPr/>
      <dgm:t>
        <a:bodyPr/>
        <a:lstStyle/>
        <a:p>
          <a:r>
            <a:rPr lang="fr-FR" dirty="0" smtClean="0"/>
            <a:t>Collège</a:t>
          </a:r>
          <a:endParaRPr lang="fr-FR" dirty="0"/>
        </a:p>
      </dgm:t>
    </dgm:pt>
    <dgm:pt modelId="{693EA293-BBA3-407E-AF4E-CEA32932182B}" type="parTrans" cxnId="{58E0EA1D-07BE-4BAE-8886-63B48ECF5168}">
      <dgm:prSet/>
      <dgm:spPr/>
      <dgm:t>
        <a:bodyPr/>
        <a:lstStyle/>
        <a:p>
          <a:endParaRPr lang="fr-FR"/>
        </a:p>
      </dgm:t>
    </dgm:pt>
    <dgm:pt modelId="{EBFB7D0F-394C-485D-AC14-44C61337316B}" type="sibTrans" cxnId="{58E0EA1D-07BE-4BAE-8886-63B48ECF5168}">
      <dgm:prSet/>
      <dgm:spPr/>
      <dgm:t>
        <a:bodyPr/>
        <a:lstStyle/>
        <a:p>
          <a:endParaRPr lang="fr-FR"/>
        </a:p>
      </dgm:t>
    </dgm:pt>
    <dgm:pt modelId="{A9062856-A968-483D-8AB4-31C32FBD051B}">
      <dgm:prSet phldrT="[Texte]"/>
      <dgm:spPr/>
      <dgm:t>
        <a:bodyPr/>
        <a:lstStyle/>
        <a:p>
          <a:r>
            <a:rPr lang="fr-FR" dirty="0" smtClean="0"/>
            <a:t>2</a:t>
          </a:r>
          <a:r>
            <a:rPr lang="fr-FR" baseline="30000" dirty="0" smtClean="0"/>
            <a:t>de</a:t>
          </a:r>
          <a:r>
            <a:rPr lang="fr-FR" dirty="0" smtClean="0"/>
            <a:t> </a:t>
          </a:r>
          <a:endParaRPr lang="fr-FR" dirty="0"/>
        </a:p>
      </dgm:t>
    </dgm:pt>
    <dgm:pt modelId="{64AF959A-0F46-42B1-92C0-EC720BC4B754}" type="parTrans" cxnId="{331B8410-C50C-4942-8FC0-579380BAECB8}">
      <dgm:prSet/>
      <dgm:spPr/>
      <dgm:t>
        <a:bodyPr/>
        <a:lstStyle/>
        <a:p>
          <a:endParaRPr lang="fr-FR"/>
        </a:p>
      </dgm:t>
    </dgm:pt>
    <dgm:pt modelId="{B8A47AEA-BF6C-4137-B9A3-D6FDCD42DE21}" type="sibTrans" cxnId="{331B8410-C50C-4942-8FC0-579380BAECB8}">
      <dgm:prSet/>
      <dgm:spPr/>
      <dgm:t>
        <a:bodyPr/>
        <a:lstStyle/>
        <a:p>
          <a:endParaRPr lang="fr-FR"/>
        </a:p>
      </dgm:t>
    </dgm:pt>
    <dgm:pt modelId="{85DEFD3C-0FD4-4FB9-A1A8-ED8B19C45410}">
      <dgm:prSet phldrT="[Texte]" custT="1"/>
      <dgm:spPr/>
      <dgm:t>
        <a:bodyPr/>
        <a:lstStyle/>
        <a:p>
          <a:r>
            <a:rPr lang="fr-FR" sz="2200" dirty="0" smtClean="0"/>
            <a:t>Professionnelle</a:t>
          </a:r>
          <a:endParaRPr lang="fr-FR" sz="2200" dirty="0"/>
        </a:p>
      </dgm:t>
    </dgm:pt>
    <dgm:pt modelId="{AE5741CB-C985-4605-94FC-36F9889D3F25}" type="parTrans" cxnId="{16D3FCE5-CA73-4F2D-88B9-E325C9C1ED57}">
      <dgm:prSet/>
      <dgm:spPr/>
      <dgm:t>
        <a:bodyPr/>
        <a:lstStyle/>
        <a:p>
          <a:endParaRPr lang="fr-FR"/>
        </a:p>
      </dgm:t>
    </dgm:pt>
    <dgm:pt modelId="{90D4B02E-A640-4E47-8BE9-BBE858A459D8}" type="sibTrans" cxnId="{16D3FCE5-CA73-4F2D-88B9-E325C9C1ED57}">
      <dgm:prSet/>
      <dgm:spPr/>
      <dgm:t>
        <a:bodyPr/>
        <a:lstStyle/>
        <a:p>
          <a:endParaRPr lang="fr-FR"/>
        </a:p>
      </dgm:t>
    </dgm:pt>
    <dgm:pt modelId="{E039211A-EDA5-4467-A13F-8997630D605F}">
      <dgm:prSet phldrT="[Texte]" custT="1"/>
      <dgm:spPr/>
      <dgm:t>
        <a:bodyPr/>
        <a:lstStyle/>
        <a:p>
          <a:r>
            <a:rPr lang="fr-FR" sz="2200" dirty="0" smtClean="0"/>
            <a:t>Générale et technologique</a:t>
          </a:r>
          <a:endParaRPr lang="fr-FR" sz="2200" dirty="0"/>
        </a:p>
      </dgm:t>
    </dgm:pt>
    <dgm:pt modelId="{22C2A15D-99CA-45BA-8BF7-3AF19C249045}" type="parTrans" cxnId="{152A4CBA-C770-40B8-96F3-1CCEB26EF4DA}">
      <dgm:prSet/>
      <dgm:spPr/>
      <dgm:t>
        <a:bodyPr/>
        <a:lstStyle/>
        <a:p>
          <a:endParaRPr lang="fr-FR"/>
        </a:p>
      </dgm:t>
    </dgm:pt>
    <dgm:pt modelId="{AABB7041-9F46-4DAF-AC77-09ECF9586136}" type="sibTrans" cxnId="{152A4CBA-C770-40B8-96F3-1CCEB26EF4DA}">
      <dgm:prSet/>
      <dgm:spPr/>
      <dgm:t>
        <a:bodyPr/>
        <a:lstStyle/>
        <a:p>
          <a:endParaRPr lang="fr-FR"/>
        </a:p>
      </dgm:t>
    </dgm:pt>
    <dgm:pt modelId="{E5316565-1A13-44FB-BD9D-4717EFA794CE}">
      <dgm:prSet phldrT="[Texte]"/>
      <dgm:spPr/>
      <dgm:t>
        <a:bodyPr/>
        <a:lstStyle/>
        <a:p>
          <a:r>
            <a:rPr lang="fr-FR" dirty="0" smtClean="0"/>
            <a:t>1</a:t>
          </a:r>
          <a:r>
            <a:rPr lang="fr-FR" baseline="30000" dirty="0" smtClean="0"/>
            <a:t>ère</a:t>
          </a:r>
          <a:r>
            <a:rPr lang="fr-FR" dirty="0" smtClean="0"/>
            <a:t> et terminale</a:t>
          </a:r>
          <a:endParaRPr lang="fr-FR" dirty="0"/>
        </a:p>
      </dgm:t>
    </dgm:pt>
    <dgm:pt modelId="{E4D63B11-756B-424C-A148-4447E437C3FB}" type="parTrans" cxnId="{C350BA93-1B96-4A27-8FBB-7D7F4ECC94C3}">
      <dgm:prSet/>
      <dgm:spPr/>
      <dgm:t>
        <a:bodyPr/>
        <a:lstStyle/>
        <a:p>
          <a:endParaRPr lang="fr-FR"/>
        </a:p>
      </dgm:t>
    </dgm:pt>
    <dgm:pt modelId="{8FB43BD1-0FB7-4AAC-9C4F-BDF248312B28}" type="sibTrans" cxnId="{C350BA93-1B96-4A27-8FBB-7D7F4ECC94C3}">
      <dgm:prSet/>
      <dgm:spPr/>
      <dgm:t>
        <a:bodyPr/>
        <a:lstStyle/>
        <a:p>
          <a:endParaRPr lang="fr-FR"/>
        </a:p>
      </dgm:t>
    </dgm:pt>
    <dgm:pt modelId="{36F3006D-6F50-41AE-89F8-71C766F383C8}">
      <dgm:prSet phldrT="[Texte]"/>
      <dgm:spPr/>
      <dgm:t>
        <a:bodyPr/>
        <a:lstStyle/>
        <a:p>
          <a:r>
            <a:rPr lang="fr-FR" dirty="0" smtClean="0"/>
            <a:t>Professionnelle</a:t>
          </a:r>
          <a:endParaRPr lang="fr-FR" dirty="0"/>
        </a:p>
      </dgm:t>
    </dgm:pt>
    <dgm:pt modelId="{6CD723C5-4949-4A24-8813-DFD731689374}" type="parTrans" cxnId="{96829CF9-525F-4A85-AC02-19604E9FD3DE}">
      <dgm:prSet/>
      <dgm:spPr/>
      <dgm:t>
        <a:bodyPr/>
        <a:lstStyle/>
        <a:p>
          <a:endParaRPr lang="fr-FR"/>
        </a:p>
      </dgm:t>
    </dgm:pt>
    <dgm:pt modelId="{F40C2D67-7512-4E3E-940C-11F8B526C066}" type="sibTrans" cxnId="{96829CF9-525F-4A85-AC02-19604E9FD3DE}">
      <dgm:prSet/>
      <dgm:spPr/>
      <dgm:t>
        <a:bodyPr/>
        <a:lstStyle/>
        <a:p>
          <a:endParaRPr lang="fr-FR"/>
        </a:p>
      </dgm:t>
    </dgm:pt>
    <dgm:pt modelId="{2B94E842-A0B0-4A4E-AECD-E486EF5A3991}">
      <dgm:prSet phldrT="[Texte]"/>
      <dgm:spPr/>
      <dgm:t>
        <a:bodyPr/>
        <a:lstStyle/>
        <a:p>
          <a:r>
            <a:rPr lang="fr-FR" dirty="0" smtClean="0"/>
            <a:t>Générale</a:t>
          </a:r>
          <a:endParaRPr lang="fr-FR" dirty="0"/>
        </a:p>
      </dgm:t>
    </dgm:pt>
    <dgm:pt modelId="{3F2AF9B2-19DC-47E6-BD84-9C9812001C6D}" type="parTrans" cxnId="{22125B6B-D7BD-4D95-8825-40D729A4121C}">
      <dgm:prSet/>
      <dgm:spPr/>
      <dgm:t>
        <a:bodyPr/>
        <a:lstStyle/>
        <a:p>
          <a:endParaRPr lang="fr-FR"/>
        </a:p>
      </dgm:t>
    </dgm:pt>
    <dgm:pt modelId="{BC13B7BF-8C4C-4441-8B43-50A6AE14D964}" type="sibTrans" cxnId="{22125B6B-D7BD-4D95-8825-40D729A4121C}">
      <dgm:prSet/>
      <dgm:spPr/>
      <dgm:t>
        <a:bodyPr/>
        <a:lstStyle/>
        <a:p>
          <a:endParaRPr lang="fr-FR"/>
        </a:p>
      </dgm:t>
    </dgm:pt>
    <dgm:pt modelId="{1EC1BDFC-978E-4748-B484-D01A361D5C04}">
      <dgm:prSet/>
      <dgm:spPr/>
      <dgm:t>
        <a:bodyPr/>
        <a:lstStyle/>
        <a:p>
          <a:r>
            <a:rPr lang="fr-FR" dirty="0" smtClean="0"/>
            <a:t>Technologique</a:t>
          </a:r>
          <a:endParaRPr lang="fr-FR" dirty="0"/>
        </a:p>
      </dgm:t>
    </dgm:pt>
    <dgm:pt modelId="{C2E907CD-6228-4DE6-8EA0-0A8BA81F875A}" type="parTrans" cxnId="{CFB62C01-E5FD-4738-BFCF-C7A0ECA0791F}">
      <dgm:prSet/>
      <dgm:spPr/>
      <dgm:t>
        <a:bodyPr/>
        <a:lstStyle/>
        <a:p>
          <a:endParaRPr lang="fr-FR"/>
        </a:p>
      </dgm:t>
    </dgm:pt>
    <dgm:pt modelId="{BD29F387-61EA-49E6-92F4-A276477984C2}" type="sibTrans" cxnId="{CFB62C01-E5FD-4738-BFCF-C7A0ECA0791F}">
      <dgm:prSet/>
      <dgm:spPr/>
      <dgm:t>
        <a:bodyPr/>
        <a:lstStyle/>
        <a:p>
          <a:endParaRPr lang="fr-FR"/>
        </a:p>
      </dgm:t>
    </dgm:pt>
    <dgm:pt modelId="{DBA771ED-5756-4A5C-9306-8CEB1723D26E}" type="pres">
      <dgm:prSet presAssocID="{035F16A5-7EA3-4783-A1CF-FC185F3288A5}" presName="theList" presStyleCnt="0">
        <dgm:presLayoutVars>
          <dgm:dir/>
          <dgm:animLvl val="lvl"/>
          <dgm:resizeHandles val="exact"/>
        </dgm:presLayoutVars>
      </dgm:prSet>
      <dgm:spPr/>
      <dgm:t>
        <a:bodyPr/>
        <a:lstStyle/>
        <a:p>
          <a:endParaRPr lang="fr-FR"/>
        </a:p>
      </dgm:t>
    </dgm:pt>
    <dgm:pt modelId="{F15FCE8A-03E6-4AB6-ABC0-B187809ED4E8}" type="pres">
      <dgm:prSet presAssocID="{F90F7A50-0C84-431A-B2F5-F9318B94EFB5}" presName="compNode" presStyleCnt="0"/>
      <dgm:spPr/>
    </dgm:pt>
    <dgm:pt modelId="{2DA0551C-E271-4E9D-B6A4-0D5EAF1BA7D4}" type="pres">
      <dgm:prSet presAssocID="{F90F7A50-0C84-431A-B2F5-F9318B94EFB5}" presName="aNode" presStyleLbl="bgShp" presStyleIdx="0" presStyleCnt="3"/>
      <dgm:spPr/>
      <dgm:t>
        <a:bodyPr/>
        <a:lstStyle/>
        <a:p>
          <a:endParaRPr lang="fr-FR"/>
        </a:p>
      </dgm:t>
    </dgm:pt>
    <dgm:pt modelId="{E784F7BB-C4E9-42BB-82BB-5FF9F904F7C6}" type="pres">
      <dgm:prSet presAssocID="{F90F7A50-0C84-431A-B2F5-F9318B94EFB5}" presName="textNode" presStyleLbl="bgShp" presStyleIdx="0" presStyleCnt="3"/>
      <dgm:spPr/>
      <dgm:t>
        <a:bodyPr/>
        <a:lstStyle/>
        <a:p>
          <a:endParaRPr lang="fr-FR"/>
        </a:p>
      </dgm:t>
    </dgm:pt>
    <dgm:pt modelId="{B5E6A734-633B-4B93-93B1-569B08C114CB}" type="pres">
      <dgm:prSet presAssocID="{F90F7A50-0C84-431A-B2F5-F9318B94EFB5}" presName="compChildNode" presStyleCnt="0"/>
      <dgm:spPr/>
    </dgm:pt>
    <dgm:pt modelId="{ED9D25BC-E41A-45C4-9F3F-97C31638F99F}" type="pres">
      <dgm:prSet presAssocID="{F90F7A50-0C84-431A-B2F5-F9318B94EFB5}" presName="theInnerList" presStyleCnt="0"/>
      <dgm:spPr/>
    </dgm:pt>
    <dgm:pt modelId="{AA79BD29-B72A-41C1-B526-74574D6102FC}" type="pres">
      <dgm:prSet presAssocID="{EE3BEDED-C943-4E32-9156-D30F56B512B0}" presName="childNode" presStyleLbl="node1" presStyleIdx="0" presStyleCnt="6">
        <dgm:presLayoutVars>
          <dgm:bulletEnabled val="1"/>
        </dgm:presLayoutVars>
      </dgm:prSet>
      <dgm:spPr/>
      <dgm:t>
        <a:bodyPr/>
        <a:lstStyle/>
        <a:p>
          <a:endParaRPr lang="fr-FR"/>
        </a:p>
      </dgm:t>
    </dgm:pt>
    <dgm:pt modelId="{CC541CE0-3644-404B-9748-EE53546241C2}" type="pres">
      <dgm:prSet presAssocID="{F90F7A50-0C84-431A-B2F5-F9318B94EFB5}" presName="aSpace" presStyleCnt="0"/>
      <dgm:spPr/>
    </dgm:pt>
    <dgm:pt modelId="{47E5EE20-2121-4166-BDD3-71930E004F88}" type="pres">
      <dgm:prSet presAssocID="{A9062856-A968-483D-8AB4-31C32FBD051B}" presName="compNode" presStyleCnt="0"/>
      <dgm:spPr/>
    </dgm:pt>
    <dgm:pt modelId="{97BA92C7-33C1-44AD-AA48-C08F26E81FA9}" type="pres">
      <dgm:prSet presAssocID="{A9062856-A968-483D-8AB4-31C32FBD051B}" presName="aNode" presStyleLbl="bgShp" presStyleIdx="1" presStyleCnt="3"/>
      <dgm:spPr/>
      <dgm:t>
        <a:bodyPr/>
        <a:lstStyle/>
        <a:p>
          <a:endParaRPr lang="fr-FR"/>
        </a:p>
      </dgm:t>
    </dgm:pt>
    <dgm:pt modelId="{09394778-D7B7-46C5-BA3E-5ADD2C488A48}" type="pres">
      <dgm:prSet presAssocID="{A9062856-A968-483D-8AB4-31C32FBD051B}" presName="textNode" presStyleLbl="bgShp" presStyleIdx="1" presStyleCnt="3"/>
      <dgm:spPr/>
      <dgm:t>
        <a:bodyPr/>
        <a:lstStyle/>
        <a:p>
          <a:endParaRPr lang="fr-FR"/>
        </a:p>
      </dgm:t>
    </dgm:pt>
    <dgm:pt modelId="{970BEDDE-020C-4336-94F1-F114123910AB}" type="pres">
      <dgm:prSet presAssocID="{A9062856-A968-483D-8AB4-31C32FBD051B}" presName="compChildNode" presStyleCnt="0"/>
      <dgm:spPr/>
    </dgm:pt>
    <dgm:pt modelId="{B96F5148-F8CB-4A78-848B-26411EF73E8F}" type="pres">
      <dgm:prSet presAssocID="{A9062856-A968-483D-8AB4-31C32FBD051B}" presName="theInnerList" presStyleCnt="0"/>
      <dgm:spPr/>
    </dgm:pt>
    <dgm:pt modelId="{5B38CCD3-7086-440C-A5F7-17C665B2EBAB}" type="pres">
      <dgm:prSet presAssocID="{85DEFD3C-0FD4-4FB9-A1A8-ED8B19C45410}" presName="childNode" presStyleLbl="node1" presStyleIdx="1" presStyleCnt="6" custScaleY="52927">
        <dgm:presLayoutVars>
          <dgm:bulletEnabled val="1"/>
        </dgm:presLayoutVars>
      </dgm:prSet>
      <dgm:spPr/>
      <dgm:t>
        <a:bodyPr/>
        <a:lstStyle/>
        <a:p>
          <a:endParaRPr lang="fr-FR"/>
        </a:p>
      </dgm:t>
    </dgm:pt>
    <dgm:pt modelId="{CB48D341-ACD6-4905-B461-98DF04847697}" type="pres">
      <dgm:prSet presAssocID="{85DEFD3C-0FD4-4FB9-A1A8-ED8B19C45410}" presName="aSpace2" presStyleCnt="0"/>
      <dgm:spPr/>
    </dgm:pt>
    <dgm:pt modelId="{0135F946-B508-4236-93A3-885084C143EA}" type="pres">
      <dgm:prSet presAssocID="{E039211A-EDA5-4467-A13F-8997630D605F}" presName="childNode" presStyleLbl="node1" presStyleIdx="2" presStyleCnt="6">
        <dgm:presLayoutVars>
          <dgm:bulletEnabled val="1"/>
        </dgm:presLayoutVars>
      </dgm:prSet>
      <dgm:spPr/>
      <dgm:t>
        <a:bodyPr/>
        <a:lstStyle/>
        <a:p>
          <a:endParaRPr lang="fr-FR"/>
        </a:p>
      </dgm:t>
    </dgm:pt>
    <dgm:pt modelId="{914E4B9A-2A63-40DE-BC5A-8BBF88F5006F}" type="pres">
      <dgm:prSet presAssocID="{A9062856-A968-483D-8AB4-31C32FBD051B}" presName="aSpace" presStyleCnt="0"/>
      <dgm:spPr/>
    </dgm:pt>
    <dgm:pt modelId="{4D156EE7-36A4-4D4A-8CE0-AAEC30830D26}" type="pres">
      <dgm:prSet presAssocID="{E5316565-1A13-44FB-BD9D-4717EFA794CE}" presName="compNode" presStyleCnt="0"/>
      <dgm:spPr/>
    </dgm:pt>
    <dgm:pt modelId="{A3A1018A-C59C-49AA-880B-2F9E7DABC456}" type="pres">
      <dgm:prSet presAssocID="{E5316565-1A13-44FB-BD9D-4717EFA794CE}" presName="aNode" presStyleLbl="bgShp" presStyleIdx="2" presStyleCnt="3"/>
      <dgm:spPr/>
      <dgm:t>
        <a:bodyPr/>
        <a:lstStyle/>
        <a:p>
          <a:endParaRPr lang="fr-FR"/>
        </a:p>
      </dgm:t>
    </dgm:pt>
    <dgm:pt modelId="{8CE45DE1-45EF-4754-B68B-E39783F2BC47}" type="pres">
      <dgm:prSet presAssocID="{E5316565-1A13-44FB-BD9D-4717EFA794CE}" presName="textNode" presStyleLbl="bgShp" presStyleIdx="2" presStyleCnt="3"/>
      <dgm:spPr/>
      <dgm:t>
        <a:bodyPr/>
        <a:lstStyle/>
        <a:p>
          <a:endParaRPr lang="fr-FR"/>
        </a:p>
      </dgm:t>
    </dgm:pt>
    <dgm:pt modelId="{EA244826-91EC-494E-88A1-91A484F1DC56}" type="pres">
      <dgm:prSet presAssocID="{E5316565-1A13-44FB-BD9D-4717EFA794CE}" presName="compChildNode" presStyleCnt="0"/>
      <dgm:spPr/>
    </dgm:pt>
    <dgm:pt modelId="{EBB4F43F-A117-454B-801B-E8DC198F8EF7}" type="pres">
      <dgm:prSet presAssocID="{E5316565-1A13-44FB-BD9D-4717EFA794CE}" presName="theInnerList" presStyleCnt="0"/>
      <dgm:spPr/>
    </dgm:pt>
    <dgm:pt modelId="{17AF4776-9621-4275-B7D6-FA5BAE42C325}" type="pres">
      <dgm:prSet presAssocID="{36F3006D-6F50-41AE-89F8-71C766F383C8}" presName="childNode" presStyleLbl="node1" presStyleIdx="3" presStyleCnt="6">
        <dgm:presLayoutVars>
          <dgm:bulletEnabled val="1"/>
        </dgm:presLayoutVars>
      </dgm:prSet>
      <dgm:spPr/>
      <dgm:t>
        <a:bodyPr/>
        <a:lstStyle/>
        <a:p>
          <a:endParaRPr lang="fr-FR"/>
        </a:p>
      </dgm:t>
    </dgm:pt>
    <dgm:pt modelId="{4EB6F62F-A75F-4F14-8227-9487FAAAAF22}" type="pres">
      <dgm:prSet presAssocID="{36F3006D-6F50-41AE-89F8-71C766F383C8}" presName="aSpace2" presStyleCnt="0"/>
      <dgm:spPr/>
    </dgm:pt>
    <dgm:pt modelId="{F430BCA8-E26D-47DE-BC33-39DBCD6BD6A9}" type="pres">
      <dgm:prSet presAssocID="{2B94E842-A0B0-4A4E-AECD-E486EF5A3991}" presName="childNode" presStyleLbl="node1" presStyleIdx="4" presStyleCnt="6">
        <dgm:presLayoutVars>
          <dgm:bulletEnabled val="1"/>
        </dgm:presLayoutVars>
      </dgm:prSet>
      <dgm:spPr/>
      <dgm:t>
        <a:bodyPr/>
        <a:lstStyle/>
        <a:p>
          <a:endParaRPr lang="fr-FR"/>
        </a:p>
      </dgm:t>
    </dgm:pt>
    <dgm:pt modelId="{DF708DED-8CCB-494F-AE95-8365E2A9EA78}" type="pres">
      <dgm:prSet presAssocID="{2B94E842-A0B0-4A4E-AECD-E486EF5A3991}" presName="aSpace2" presStyleCnt="0"/>
      <dgm:spPr/>
    </dgm:pt>
    <dgm:pt modelId="{7F2FA559-731D-4EEA-815F-72E5129C193D}" type="pres">
      <dgm:prSet presAssocID="{1EC1BDFC-978E-4748-B484-D01A361D5C04}" presName="childNode" presStyleLbl="node1" presStyleIdx="5" presStyleCnt="6">
        <dgm:presLayoutVars>
          <dgm:bulletEnabled val="1"/>
        </dgm:presLayoutVars>
      </dgm:prSet>
      <dgm:spPr/>
      <dgm:t>
        <a:bodyPr/>
        <a:lstStyle/>
        <a:p>
          <a:endParaRPr lang="fr-FR"/>
        </a:p>
      </dgm:t>
    </dgm:pt>
  </dgm:ptLst>
  <dgm:cxnLst>
    <dgm:cxn modelId="{9BD5F1AE-A50A-4DA6-A178-F2C56553AC74}" type="presOf" srcId="{2B94E842-A0B0-4A4E-AECD-E486EF5A3991}" destId="{F430BCA8-E26D-47DE-BC33-39DBCD6BD6A9}" srcOrd="0" destOrd="0" presId="urn:microsoft.com/office/officeart/2005/8/layout/lProcess2"/>
    <dgm:cxn modelId="{24028D72-84C7-44D6-B9D3-A0BD81B350B8}" type="presOf" srcId="{A9062856-A968-483D-8AB4-31C32FBD051B}" destId="{97BA92C7-33C1-44AD-AA48-C08F26E81FA9}" srcOrd="0" destOrd="0" presId="urn:microsoft.com/office/officeart/2005/8/layout/lProcess2"/>
    <dgm:cxn modelId="{96829CF9-525F-4A85-AC02-19604E9FD3DE}" srcId="{E5316565-1A13-44FB-BD9D-4717EFA794CE}" destId="{36F3006D-6F50-41AE-89F8-71C766F383C8}" srcOrd="0" destOrd="0" parTransId="{6CD723C5-4949-4A24-8813-DFD731689374}" sibTransId="{F40C2D67-7512-4E3E-940C-11F8B526C066}"/>
    <dgm:cxn modelId="{9C263FA8-9AD9-4C98-A2ED-D471D871F3ED}" type="presOf" srcId="{E5316565-1A13-44FB-BD9D-4717EFA794CE}" destId="{8CE45DE1-45EF-4754-B68B-E39783F2BC47}" srcOrd="1" destOrd="0" presId="urn:microsoft.com/office/officeart/2005/8/layout/lProcess2"/>
    <dgm:cxn modelId="{331B8410-C50C-4942-8FC0-579380BAECB8}" srcId="{035F16A5-7EA3-4783-A1CF-FC185F3288A5}" destId="{A9062856-A968-483D-8AB4-31C32FBD051B}" srcOrd="1" destOrd="0" parTransId="{64AF959A-0F46-42B1-92C0-EC720BC4B754}" sibTransId="{B8A47AEA-BF6C-4137-B9A3-D6FDCD42DE21}"/>
    <dgm:cxn modelId="{64DE9363-6C9A-4839-801E-023FE2EF45FB}" type="presOf" srcId="{85DEFD3C-0FD4-4FB9-A1A8-ED8B19C45410}" destId="{5B38CCD3-7086-440C-A5F7-17C665B2EBAB}" srcOrd="0" destOrd="0" presId="urn:microsoft.com/office/officeart/2005/8/layout/lProcess2"/>
    <dgm:cxn modelId="{D5579A27-8C51-4854-84A1-C84755922BB2}" type="presOf" srcId="{E5316565-1A13-44FB-BD9D-4717EFA794CE}" destId="{A3A1018A-C59C-49AA-880B-2F9E7DABC456}" srcOrd="0" destOrd="0" presId="urn:microsoft.com/office/officeart/2005/8/layout/lProcess2"/>
    <dgm:cxn modelId="{22125B6B-D7BD-4D95-8825-40D729A4121C}" srcId="{E5316565-1A13-44FB-BD9D-4717EFA794CE}" destId="{2B94E842-A0B0-4A4E-AECD-E486EF5A3991}" srcOrd="1" destOrd="0" parTransId="{3F2AF9B2-19DC-47E6-BD84-9C9812001C6D}" sibTransId="{BC13B7BF-8C4C-4441-8B43-50A6AE14D964}"/>
    <dgm:cxn modelId="{C321C997-C85D-49BC-AE2B-9C0FF92BCA09}" type="presOf" srcId="{A9062856-A968-483D-8AB4-31C32FBD051B}" destId="{09394778-D7B7-46C5-BA3E-5ADD2C488A48}" srcOrd="1" destOrd="0" presId="urn:microsoft.com/office/officeart/2005/8/layout/lProcess2"/>
    <dgm:cxn modelId="{CFB62C01-E5FD-4738-BFCF-C7A0ECA0791F}" srcId="{E5316565-1A13-44FB-BD9D-4717EFA794CE}" destId="{1EC1BDFC-978E-4748-B484-D01A361D5C04}" srcOrd="2" destOrd="0" parTransId="{C2E907CD-6228-4DE6-8EA0-0A8BA81F875A}" sibTransId="{BD29F387-61EA-49E6-92F4-A276477984C2}"/>
    <dgm:cxn modelId="{C350BA93-1B96-4A27-8FBB-7D7F4ECC94C3}" srcId="{035F16A5-7EA3-4783-A1CF-FC185F3288A5}" destId="{E5316565-1A13-44FB-BD9D-4717EFA794CE}" srcOrd="2" destOrd="0" parTransId="{E4D63B11-756B-424C-A148-4447E437C3FB}" sibTransId="{8FB43BD1-0FB7-4AAC-9C4F-BDF248312B28}"/>
    <dgm:cxn modelId="{58E0EA1D-07BE-4BAE-8886-63B48ECF5168}" srcId="{F90F7A50-0C84-431A-B2F5-F9318B94EFB5}" destId="{EE3BEDED-C943-4E32-9156-D30F56B512B0}" srcOrd="0" destOrd="0" parTransId="{693EA293-BBA3-407E-AF4E-CEA32932182B}" sibTransId="{EBFB7D0F-394C-485D-AC14-44C61337316B}"/>
    <dgm:cxn modelId="{06ED3BC9-F4A5-4512-A06F-9C1531C196C1}" type="presOf" srcId="{36F3006D-6F50-41AE-89F8-71C766F383C8}" destId="{17AF4776-9621-4275-B7D6-FA5BAE42C325}" srcOrd="0" destOrd="0" presId="urn:microsoft.com/office/officeart/2005/8/layout/lProcess2"/>
    <dgm:cxn modelId="{32EC7864-5AC2-4501-B0BB-EF44D1F7ABFB}" type="presOf" srcId="{F90F7A50-0C84-431A-B2F5-F9318B94EFB5}" destId="{2DA0551C-E271-4E9D-B6A4-0D5EAF1BA7D4}" srcOrd="0" destOrd="0" presId="urn:microsoft.com/office/officeart/2005/8/layout/lProcess2"/>
    <dgm:cxn modelId="{DB12028E-A872-45FB-A457-A006D83BE54C}" type="presOf" srcId="{1EC1BDFC-978E-4748-B484-D01A361D5C04}" destId="{7F2FA559-731D-4EEA-815F-72E5129C193D}" srcOrd="0" destOrd="0" presId="urn:microsoft.com/office/officeart/2005/8/layout/lProcess2"/>
    <dgm:cxn modelId="{058D449A-C552-430E-9CF1-333366615286}" type="presOf" srcId="{E039211A-EDA5-4467-A13F-8997630D605F}" destId="{0135F946-B508-4236-93A3-885084C143EA}" srcOrd="0" destOrd="0" presId="urn:microsoft.com/office/officeart/2005/8/layout/lProcess2"/>
    <dgm:cxn modelId="{5BC4E331-596E-4273-A8C1-DEFC3BFE8E20}" srcId="{035F16A5-7EA3-4783-A1CF-FC185F3288A5}" destId="{F90F7A50-0C84-431A-B2F5-F9318B94EFB5}" srcOrd="0" destOrd="0" parTransId="{31F87030-2E24-4DA2-BAC0-DA8B2D989AC2}" sibTransId="{C90EE567-D570-4434-9F55-46A25978A9F6}"/>
    <dgm:cxn modelId="{16D3FCE5-CA73-4F2D-88B9-E325C9C1ED57}" srcId="{A9062856-A968-483D-8AB4-31C32FBD051B}" destId="{85DEFD3C-0FD4-4FB9-A1A8-ED8B19C45410}" srcOrd="0" destOrd="0" parTransId="{AE5741CB-C985-4605-94FC-36F9889D3F25}" sibTransId="{90D4B02E-A640-4E47-8BE9-BBE858A459D8}"/>
    <dgm:cxn modelId="{2F664B50-6E3B-48C1-8981-3468BBF3036C}" type="presOf" srcId="{F90F7A50-0C84-431A-B2F5-F9318B94EFB5}" destId="{E784F7BB-C4E9-42BB-82BB-5FF9F904F7C6}" srcOrd="1" destOrd="0" presId="urn:microsoft.com/office/officeart/2005/8/layout/lProcess2"/>
    <dgm:cxn modelId="{152A4CBA-C770-40B8-96F3-1CCEB26EF4DA}" srcId="{A9062856-A968-483D-8AB4-31C32FBD051B}" destId="{E039211A-EDA5-4467-A13F-8997630D605F}" srcOrd="1" destOrd="0" parTransId="{22C2A15D-99CA-45BA-8BF7-3AF19C249045}" sibTransId="{AABB7041-9F46-4DAF-AC77-09ECF9586136}"/>
    <dgm:cxn modelId="{1A9971B0-F774-45DD-90DC-3E1F2EACE78E}" type="presOf" srcId="{035F16A5-7EA3-4783-A1CF-FC185F3288A5}" destId="{DBA771ED-5756-4A5C-9306-8CEB1723D26E}" srcOrd="0" destOrd="0" presId="urn:microsoft.com/office/officeart/2005/8/layout/lProcess2"/>
    <dgm:cxn modelId="{964895D6-992C-4BB1-9901-9D591FFD01A4}" type="presOf" srcId="{EE3BEDED-C943-4E32-9156-D30F56B512B0}" destId="{AA79BD29-B72A-41C1-B526-74574D6102FC}" srcOrd="0" destOrd="0" presId="urn:microsoft.com/office/officeart/2005/8/layout/lProcess2"/>
    <dgm:cxn modelId="{4143AF38-9EF4-4431-B12E-B76DE13C4D6D}" type="presParOf" srcId="{DBA771ED-5756-4A5C-9306-8CEB1723D26E}" destId="{F15FCE8A-03E6-4AB6-ABC0-B187809ED4E8}" srcOrd="0" destOrd="0" presId="urn:microsoft.com/office/officeart/2005/8/layout/lProcess2"/>
    <dgm:cxn modelId="{CFF89F46-62FD-4761-AB60-2DBE7D703ACA}" type="presParOf" srcId="{F15FCE8A-03E6-4AB6-ABC0-B187809ED4E8}" destId="{2DA0551C-E271-4E9D-B6A4-0D5EAF1BA7D4}" srcOrd="0" destOrd="0" presId="urn:microsoft.com/office/officeart/2005/8/layout/lProcess2"/>
    <dgm:cxn modelId="{3D78F96C-2488-4A9B-9518-5A163686F037}" type="presParOf" srcId="{F15FCE8A-03E6-4AB6-ABC0-B187809ED4E8}" destId="{E784F7BB-C4E9-42BB-82BB-5FF9F904F7C6}" srcOrd="1" destOrd="0" presId="urn:microsoft.com/office/officeart/2005/8/layout/lProcess2"/>
    <dgm:cxn modelId="{2E42096C-40B2-4FDF-8147-7816195BC1C0}" type="presParOf" srcId="{F15FCE8A-03E6-4AB6-ABC0-B187809ED4E8}" destId="{B5E6A734-633B-4B93-93B1-569B08C114CB}" srcOrd="2" destOrd="0" presId="urn:microsoft.com/office/officeart/2005/8/layout/lProcess2"/>
    <dgm:cxn modelId="{2458FE7A-C895-4383-9558-B6B04E1E1C32}" type="presParOf" srcId="{B5E6A734-633B-4B93-93B1-569B08C114CB}" destId="{ED9D25BC-E41A-45C4-9F3F-97C31638F99F}" srcOrd="0" destOrd="0" presId="urn:microsoft.com/office/officeart/2005/8/layout/lProcess2"/>
    <dgm:cxn modelId="{0BBB5A18-AD30-4F10-86DB-CDE6BF9A7029}" type="presParOf" srcId="{ED9D25BC-E41A-45C4-9F3F-97C31638F99F}" destId="{AA79BD29-B72A-41C1-B526-74574D6102FC}" srcOrd="0" destOrd="0" presId="urn:microsoft.com/office/officeart/2005/8/layout/lProcess2"/>
    <dgm:cxn modelId="{3D48C00A-F151-4E9C-B093-660C7683B7D4}" type="presParOf" srcId="{DBA771ED-5756-4A5C-9306-8CEB1723D26E}" destId="{CC541CE0-3644-404B-9748-EE53546241C2}" srcOrd="1" destOrd="0" presId="urn:microsoft.com/office/officeart/2005/8/layout/lProcess2"/>
    <dgm:cxn modelId="{5E56B8C6-645D-4139-ABAE-A47311F43DFB}" type="presParOf" srcId="{DBA771ED-5756-4A5C-9306-8CEB1723D26E}" destId="{47E5EE20-2121-4166-BDD3-71930E004F88}" srcOrd="2" destOrd="0" presId="urn:microsoft.com/office/officeart/2005/8/layout/lProcess2"/>
    <dgm:cxn modelId="{7C97551E-3C15-4A55-8A94-EAEE68FA7C74}" type="presParOf" srcId="{47E5EE20-2121-4166-BDD3-71930E004F88}" destId="{97BA92C7-33C1-44AD-AA48-C08F26E81FA9}" srcOrd="0" destOrd="0" presId="urn:microsoft.com/office/officeart/2005/8/layout/lProcess2"/>
    <dgm:cxn modelId="{3B249018-7B20-404E-A2B5-E8D40F3B0EB3}" type="presParOf" srcId="{47E5EE20-2121-4166-BDD3-71930E004F88}" destId="{09394778-D7B7-46C5-BA3E-5ADD2C488A48}" srcOrd="1" destOrd="0" presId="urn:microsoft.com/office/officeart/2005/8/layout/lProcess2"/>
    <dgm:cxn modelId="{D84CF1EF-A6F7-45C6-B76B-A7B0C80D7FA5}" type="presParOf" srcId="{47E5EE20-2121-4166-BDD3-71930E004F88}" destId="{970BEDDE-020C-4336-94F1-F114123910AB}" srcOrd="2" destOrd="0" presId="urn:microsoft.com/office/officeart/2005/8/layout/lProcess2"/>
    <dgm:cxn modelId="{D156D18F-F4BF-4C63-8C31-DADFCBCF3299}" type="presParOf" srcId="{970BEDDE-020C-4336-94F1-F114123910AB}" destId="{B96F5148-F8CB-4A78-848B-26411EF73E8F}" srcOrd="0" destOrd="0" presId="urn:microsoft.com/office/officeart/2005/8/layout/lProcess2"/>
    <dgm:cxn modelId="{27B56BDE-F02D-440C-8ACD-79124F169D83}" type="presParOf" srcId="{B96F5148-F8CB-4A78-848B-26411EF73E8F}" destId="{5B38CCD3-7086-440C-A5F7-17C665B2EBAB}" srcOrd="0" destOrd="0" presId="urn:microsoft.com/office/officeart/2005/8/layout/lProcess2"/>
    <dgm:cxn modelId="{572BE905-99F7-4EB9-AE76-026E2901C6BB}" type="presParOf" srcId="{B96F5148-F8CB-4A78-848B-26411EF73E8F}" destId="{CB48D341-ACD6-4905-B461-98DF04847697}" srcOrd="1" destOrd="0" presId="urn:microsoft.com/office/officeart/2005/8/layout/lProcess2"/>
    <dgm:cxn modelId="{16F73EAD-B2E3-4848-AA70-8B11AE7EA140}" type="presParOf" srcId="{B96F5148-F8CB-4A78-848B-26411EF73E8F}" destId="{0135F946-B508-4236-93A3-885084C143EA}" srcOrd="2" destOrd="0" presId="urn:microsoft.com/office/officeart/2005/8/layout/lProcess2"/>
    <dgm:cxn modelId="{8C9409BA-9D14-458D-B2B4-193AC2B2639C}" type="presParOf" srcId="{DBA771ED-5756-4A5C-9306-8CEB1723D26E}" destId="{914E4B9A-2A63-40DE-BC5A-8BBF88F5006F}" srcOrd="3" destOrd="0" presId="urn:microsoft.com/office/officeart/2005/8/layout/lProcess2"/>
    <dgm:cxn modelId="{30039CCE-CBAE-4FAB-BD53-00010101D474}" type="presParOf" srcId="{DBA771ED-5756-4A5C-9306-8CEB1723D26E}" destId="{4D156EE7-36A4-4D4A-8CE0-AAEC30830D26}" srcOrd="4" destOrd="0" presId="urn:microsoft.com/office/officeart/2005/8/layout/lProcess2"/>
    <dgm:cxn modelId="{6E9409B8-AEB6-4EC6-862C-3FE2DF6D09DB}" type="presParOf" srcId="{4D156EE7-36A4-4D4A-8CE0-AAEC30830D26}" destId="{A3A1018A-C59C-49AA-880B-2F9E7DABC456}" srcOrd="0" destOrd="0" presId="urn:microsoft.com/office/officeart/2005/8/layout/lProcess2"/>
    <dgm:cxn modelId="{363E0D25-C530-4557-B669-A46689D64908}" type="presParOf" srcId="{4D156EE7-36A4-4D4A-8CE0-AAEC30830D26}" destId="{8CE45DE1-45EF-4754-B68B-E39783F2BC47}" srcOrd="1" destOrd="0" presId="urn:microsoft.com/office/officeart/2005/8/layout/lProcess2"/>
    <dgm:cxn modelId="{BEED131C-4361-4339-8EAF-8649AE83D378}" type="presParOf" srcId="{4D156EE7-36A4-4D4A-8CE0-AAEC30830D26}" destId="{EA244826-91EC-494E-88A1-91A484F1DC56}" srcOrd="2" destOrd="0" presId="urn:microsoft.com/office/officeart/2005/8/layout/lProcess2"/>
    <dgm:cxn modelId="{FA8E3072-F0B3-4288-810B-B4563ABD7612}" type="presParOf" srcId="{EA244826-91EC-494E-88A1-91A484F1DC56}" destId="{EBB4F43F-A117-454B-801B-E8DC198F8EF7}" srcOrd="0" destOrd="0" presId="urn:microsoft.com/office/officeart/2005/8/layout/lProcess2"/>
    <dgm:cxn modelId="{B7D5B595-3F23-4E7B-AFA0-37383704B62D}" type="presParOf" srcId="{EBB4F43F-A117-454B-801B-E8DC198F8EF7}" destId="{17AF4776-9621-4275-B7D6-FA5BAE42C325}" srcOrd="0" destOrd="0" presId="urn:microsoft.com/office/officeart/2005/8/layout/lProcess2"/>
    <dgm:cxn modelId="{E5E3757C-05DD-47BC-AE1E-8C1B099680D8}" type="presParOf" srcId="{EBB4F43F-A117-454B-801B-E8DC198F8EF7}" destId="{4EB6F62F-A75F-4F14-8227-9487FAAAAF22}" srcOrd="1" destOrd="0" presId="urn:microsoft.com/office/officeart/2005/8/layout/lProcess2"/>
    <dgm:cxn modelId="{CEFA97C0-D6BF-42B7-95EA-4ADC21934BEE}" type="presParOf" srcId="{EBB4F43F-A117-454B-801B-E8DC198F8EF7}" destId="{F430BCA8-E26D-47DE-BC33-39DBCD6BD6A9}" srcOrd="2" destOrd="0" presId="urn:microsoft.com/office/officeart/2005/8/layout/lProcess2"/>
    <dgm:cxn modelId="{65164D60-D314-420D-99B4-59494B9F4E3F}" type="presParOf" srcId="{EBB4F43F-A117-454B-801B-E8DC198F8EF7}" destId="{DF708DED-8CCB-494F-AE95-8365E2A9EA78}" srcOrd="3" destOrd="0" presId="urn:microsoft.com/office/officeart/2005/8/layout/lProcess2"/>
    <dgm:cxn modelId="{A120B64E-32D1-4208-BD7B-7A1319DF59E0}" type="presParOf" srcId="{EBB4F43F-A117-454B-801B-E8DC198F8EF7}" destId="{7F2FA559-731D-4EEA-815F-72E5129C193D}" srcOrd="4" destOrd="0" presId="urn:microsoft.com/office/officeart/2005/8/layout/lProcess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D4C1CDB-C4B0-4D41-B312-C3538576A6D6}" type="doc">
      <dgm:prSet loTypeId="urn:microsoft.com/office/officeart/2005/8/layout/default#1" loCatId="list" qsTypeId="urn:microsoft.com/office/officeart/2005/8/quickstyle/simple5" qsCatId="simple" csTypeId="urn:microsoft.com/office/officeart/2005/8/colors/accent2_2" csCatId="accent2" phldr="1"/>
      <dgm:spPr/>
      <dgm:t>
        <a:bodyPr/>
        <a:lstStyle/>
        <a:p>
          <a:endParaRPr lang="fr-FR"/>
        </a:p>
      </dgm:t>
    </dgm:pt>
    <dgm:pt modelId="{7798E93E-CE2E-4052-A2BA-09D8FC5EEE58}">
      <dgm:prSet phldrT="[Texte]"/>
      <dgm:spPr/>
      <dgm:t>
        <a:bodyPr/>
        <a:lstStyle/>
        <a:p>
          <a:r>
            <a:rPr lang="fr-FR" dirty="0" smtClean="0"/>
            <a:t>Sciences et technologies de l’industrie et du développement durable (STI2D)</a:t>
          </a:r>
          <a:endParaRPr lang="fr-FR" dirty="0"/>
        </a:p>
      </dgm:t>
    </dgm:pt>
    <dgm:pt modelId="{76AD2626-E840-462C-BB87-BFB5D7697077}" type="parTrans" cxnId="{2F13438B-F00E-48D1-9437-78DB531337A2}">
      <dgm:prSet/>
      <dgm:spPr/>
      <dgm:t>
        <a:bodyPr/>
        <a:lstStyle/>
        <a:p>
          <a:endParaRPr lang="fr-FR"/>
        </a:p>
      </dgm:t>
    </dgm:pt>
    <dgm:pt modelId="{921D9A92-8DCA-4F4D-B24E-130A28A7F759}" type="sibTrans" cxnId="{2F13438B-F00E-48D1-9437-78DB531337A2}">
      <dgm:prSet/>
      <dgm:spPr/>
      <dgm:t>
        <a:bodyPr/>
        <a:lstStyle/>
        <a:p>
          <a:endParaRPr lang="fr-FR"/>
        </a:p>
      </dgm:t>
    </dgm:pt>
    <dgm:pt modelId="{02546BA6-83D5-4609-93A4-00EA9240C595}">
      <dgm:prSet phldrT="[Texte]"/>
      <dgm:spPr/>
      <dgm:t>
        <a:bodyPr/>
        <a:lstStyle/>
        <a:p>
          <a:r>
            <a:rPr lang="fr-FR" dirty="0" smtClean="0"/>
            <a:t>Sciences et technologies du management et de la gestion (STMG)</a:t>
          </a:r>
          <a:endParaRPr lang="fr-FR" dirty="0"/>
        </a:p>
      </dgm:t>
    </dgm:pt>
    <dgm:pt modelId="{89FF600B-4A3F-422A-839D-D1F06196917A}" type="parTrans" cxnId="{EE541A77-61B7-40F2-BEFF-FB519A1C503B}">
      <dgm:prSet/>
      <dgm:spPr/>
      <dgm:t>
        <a:bodyPr/>
        <a:lstStyle/>
        <a:p>
          <a:endParaRPr lang="fr-FR"/>
        </a:p>
      </dgm:t>
    </dgm:pt>
    <dgm:pt modelId="{3035B8A4-7AC4-4988-98F6-C0FD64F5491B}" type="sibTrans" cxnId="{EE541A77-61B7-40F2-BEFF-FB519A1C503B}">
      <dgm:prSet/>
      <dgm:spPr/>
      <dgm:t>
        <a:bodyPr/>
        <a:lstStyle/>
        <a:p>
          <a:endParaRPr lang="fr-FR"/>
        </a:p>
      </dgm:t>
    </dgm:pt>
    <dgm:pt modelId="{C3E77380-1AAD-49FB-B1BB-CBCBB03F6768}">
      <dgm:prSet phldrT="[Texte]"/>
      <dgm:spPr/>
      <dgm:t>
        <a:bodyPr/>
        <a:lstStyle/>
        <a:p>
          <a:r>
            <a:rPr lang="fr-FR" dirty="0" smtClean="0"/>
            <a:t>Sciences et technologies de la santé et du social (ST2S)</a:t>
          </a:r>
          <a:endParaRPr lang="fr-FR" dirty="0"/>
        </a:p>
      </dgm:t>
    </dgm:pt>
    <dgm:pt modelId="{E1C8D29C-D3A4-4A84-B96C-AF2D95785830}" type="parTrans" cxnId="{455D83C3-F3E5-4811-933A-A11ADC945A1F}">
      <dgm:prSet/>
      <dgm:spPr/>
      <dgm:t>
        <a:bodyPr/>
        <a:lstStyle/>
        <a:p>
          <a:endParaRPr lang="fr-FR"/>
        </a:p>
      </dgm:t>
    </dgm:pt>
    <dgm:pt modelId="{65EC2145-5B99-4841-B3AF-5D1B2538753D}" type="sibTrans" cxnId="{455D83C3-F3E5-4811-933A-A11ADC945A1F}">
      <dgm:prSet/>
      <dgm:spPr/>
      <dgm:t>
        <a:bodyPr/>
        <a:lstStyle/>
        <a:p>
          <a:endParaRPr lang="fr-FR"/>
        </a:p>
      </dgm:t>
    </dgm:pt>
    <dgm:pt modelId="{B234B772-4C0F-4F0B-8CCC-DB52612FCD0F}">
      <dgm:prSet phldrT="[Texte]"/>
      <dgm:spPr/>
      <dgm:t>
        <a:bodyPr/>
        <a:lstStyle/>
        <a:p>
          <a:r>
            <a:rPr lang="fr-FR" dirty="0" smtClean="0"/>
            <a:t>Sciences et technologies de laboratoire (STL)</a:t>
          </a:r>
          <a:endParaRPr lang="fr-FR" dirty="0"/>
        </a:p>
      </dgm:t>
    </dgm:pt>
    <dgm:pt modelId="{6ECC75E5-0D9B-4564-9657-68DEE08691F4}" type="parTrans" cxnId="{1A249773-F383-432A-AF66-9B5E84EA806D}">
      <dgm:prSet/>
      <dgm:spPr/>
      <dgm:t>
        <a:bodyPr/>
        <a:lstStyle/>
        <a:p>
          <a:endParaRPr lang="fr-FR"/>
        </a:p>
      </dgm:t>
    </dgm:pt>
    <dgm:pt modelId="{C50A5B36-A884-449F-972F-5C3A6940CD7A}" type="sibTrans" cxnId="{1A249773-F383-432A-AF66-9B5E84EA806D}">
      <dgm:prSet/>
      <dgm:spPr/>
      <dgm:t>
        <a:bodyPr/>
        <a:lstStyle/>
        <a:p>
          <a:endParaRPr lang="fr-FR"/>
        </a:p>
      </dgm:t>
    </dgm:pt>
    <dgm:pt modelId="{F119317F-0D4B-4335-8809-C361BA2A4638}">
      <dgm:prSet phldrT="[Texte]"/>
      <dgm:spPr/>
      <dgm:t>
        <a:bodyPr/>
        <a:lstStyle/>
        <a:p>
          <a:r>
            <a:rPr lang="fr-FR" dirty="0" smtClean="0"/>
            <a:t>Sciences et technologies de l’agronomie et du vivant (STAV)</a:t>
          </a:r>
          <a:endParaRPr lang="fr-FR" dirty="0"/>
        </a:p>
      </dgm:t>
    </dgm:pt>
    <dgm:pt modelId="{6FCF34E9-F306-4CCD-B49C-85B8FEC46174}" type="parTrans" cxnId="{00137451-34A4-46D9-89E9-BFB9EF6295FD}">
      <dgm:prSet/>
      <dgm:spPr/>
      <dgm:t>
        <a:bodyPr/>
        <a:lstStyle/>
        <a:p>
          <a:endParaRPr lang="fr-FR"/>
        </a:p>
      </dgm:t>
    </dgm:pt>
    <dgm:pt modelId="{60271F10-6742-41CF-9E01-FB13F8335B6A}" type="sibTrans" cxnId="{00137451-34A4-46D9-89E9-BFB9EF6295FD}">
      <dgm:prSet/>
      <dgm:spPr/>
      <dgm:t>
        <a:bodyPr/>
        <a:lstStyle/>
        <a:p>
          <a:endParaRPr lang="fr-FR"/>
        </a:p>
      </dgm:t>
    </dgm:pt>
    <dgm:pt modelId="{1EEF0F9C-E85B-495D-B69F-DAAE5D5EFBC4}">
      <dgm:prSet/>
      <dgm:spPr/>
      <dgm:t>
        <a:bodyPr/>
        <a:lstStyle/>
        <a:p>
          <a:r>
            <a:rPr lang="fr-FR" dirty="0" smtClean="0"/>
            <a:t>Sciences et technologies de l’hôtellerie et de la restauration (STHR)</a:t>
          </a:r>
          <a:endParaRPr lang="fr-FR" dirty="0"/>
        </a:p>
      </dgm:t>
    </dgm:pt>
    <dgm:pt modelId="{640594C2-F7B7-4FD9-9BCF-AD235C70F067}" type="parTrans" cxnId="{CCE47945-FCE7-4995-8967-380B5E3D6BB8}">
      <dgm:prSet/>
      <dgm:spPr/>
      <dgm:t>
        <a:bodyPr/>
        <a:lstStyle/>
        <a:p>
          <a:endParaRPr lang="fr-FR"/>
        </a:p>
      </dgm:t>
    </dgm:pt>
    <dgm:pt modelId="{9B2AB764-16B9-44DE-AE40-D2D6B423A9AE}" type="sibTrans" cxnId="{CCE47945-FCE7-4995-8967-380B5E3D6BB8}">
      <dgm:prSet/>
      <dgm:spPr/>
      <dgm:t>
        <a:bodyPr/>
        <a:lstStyle/>
        <a:p>
          <a:endParaRPr lang="fr-FR"/>
        </a:p>
      </dgm:t>
    </dgm:pt>
    <dgm:pt modelId="{D468FF3E-553B-431A-A81B-1497FFAC9E22}">
      <dgm:prSet/>
      <dgm:spPr/>
      <dgm:t>
        <a:bodyPr/>
        <a:lstStyle/>
        <a:p>
          <a:r>
            <a:rPr lang="fr-FR" dirty="0" smtClean="0"/>
            <a:t>Sciences et technologies du design et des arts appliqués (STD2A)</a:t>
          </a:r>
          <a:endParaRPr lang="fr-FR" dirty="0"/>
        </a:p>
      </dgm:t>
    </dgm:pt>
    <dgm:pt modelId="{6F3967FC-15FB-457D-9FD7-5F70B0AA7E7F}" type="parTrans" cxnId="{F2883577-77FE-4818-96E3-229D97DF6A32}">
      <dgm:prSet/>
      <dgm:spPr/>
      <dgm:t>
        <a:bodyPr/>
        <a:lstStyle/>
        <a:p>
          <a:endParaRPr lang="fr-FR"/>
        </a:p>
      </dgm:t>
    </dgm:pt>
    <dgm:pt modelId="{C5A20146-64F4-483C-9164-9127FDCCDBA4}" type="sibTrans" cxnId="{F2883577-77FE-4818-96E3-229D97DF6A32}">
      <dgm:prSet/>
      <dgm:spPr/>
      <dgm:t>
        <a:bodyPr/>
        <a:lstStyle/>
        <a:p>
          <a:endParaRPr lang="fr-FR"/>
        </a:p>
      </dgm:t>
    </dgm:pt>
    <dgm:pt modelId="{77C61760-DB5A-4EED-AF47-26DB503AD5C7}">
      <dgm:prSet/>
      <dgm:spPr/>
      <dgm:t>
        <a:bodyPr/>
        <a:lstStyle/>
        <a:p>
          <a:r>
            <a:rPr lang="fr-FR" dirty="0" smtClean="0"/>
            <a:t>Sciences et techniques du théâtre, de la musique et de la danse (S2TMD)</a:t>
          </a:r>
          <a:endParaRPr lang="fr-FR" dirty="0"/>
        </a:p>
      </dgm:t>
    </dgm:pt>
    <dgm:pt modelId="{F54BD23F-5437-4002-BDBF-6553ECD0DE0B}" type="parTrans" cxnId="{B0E75D1B-88E0-40CB-A781-F663FB2A64D2}">
      <dgm:prSet/>
      <dgm:spPr/>
      <dgm:t>
        <a:bodyPr/>
        <a:lstStyle/>
        <a:p>
          <a:endParaRPr lang="fr-FR"/>
        </a:p>
      </dgm:t>
    </dgm:pt>
    <dgm:pt modelId="{3946CD9E-26F6-4A17-88EA-095D6EC51686}" type="sibTrans" cxnId="{B0E75D1B-88E0-40CB-A781-F663FB2A64D2}">
      <dgm:prSet/>
      <dgm:spPr/>
      <dgm:t>
        <a:bodyPr/>
        <a:lstStyle/>
        <a:p>
          <a:endParaRPr lang="fr-FR"/>
        </a:p>
      </dgm:t>
    </dgm:pt>
    <dgm:pt modelId="{EBD8B1F2-49E1-4753-89D9-900EEBE6CA9D}" type="pres">
      <dgm:prSet presAssocID="{3D4C1CDB-C4B0-4D41-B312-C3538576A6D6}" presName="diagram" presStyleCnt="0">
        <dgm:presLayoutVars>
          <dgm:dir/>
          <dgm:resizeHandles val="exact"/>
        </dgm:presLayoutVars>
      </dgm:prSet>
      <dgm:spPr/>
      <dgm:t>
        <a:bodyPr/>
        <a:lstStyle/>
        <a:p>
          <a:endParaRPr lang="fr-FR"/>
        </a:p>
      </dgm:t>
    </dgm:pt>
    <dgm:pt modelId="{51071870-B3AF-4AF1-8F6C-43A736E4A56C}" type="pres">
      <dgm:prSet presAssocID="{7798E93E-CE2E-4052-A2BA-09D8FC5EEE58}" presName="node" presStyleLbl="node1" presStyleIdx="0" presStyleCnt="8">
        <dgm:presLayoutVars>
          <dgm:bulletEnabled val="1"/>
        </dgm:presLayoutVars>
      </dgm:prSet>
      <dgm:spPr/>
      <dgm:t>
        <a:bodyPr/>
        <a:lstStyle/>
        <a:p>
          <a:endParaRPr lang="fr-FR"/>
        </a:p>
      </dgm:t>
    </dgm:pt>
    <dgm:pt modelId="{B51279CA-255C-472D-9C1D-7D53EFC502BE}" type="pres">
      <dgm:prSet presAssocID="{921D9A92-8DCA-4F4D-B24E-130A28A7F759}" presName="sibTrans" presStyleCnt="0"/>
      <dgm:spPr/>
    </dgm:pt>
    <dgm:pt modelId="{B5E7101F-A4A1-4B13-BEA6-26DC34F581C4}" type="pres">
      <dgm:prSet presAssocID="{D468FF3E-553B-431A-A81B-1497FFAC9E22}" presName="node" presStyleLbl="node1" presStyleIdx="1" presStyleCnt="8">
        <dgm:presLayoutVars>
          <dgm:bulletEnabled val="1"/>
        </dgm:presLayoutVars>
      </dgm:prSet>
      <dgm:spPr/>
      <dgm:t>
        <a:bodyPr/>
        <a:lstStyle/>
        <a:p>
          <a:endParaRPr lang="fr-FR"/>
        </a:p>
      </dgm:t>
    </dgm:pt>
    <dgm:pt modelId="{1553C076-8098-4731-8557-AC0C22C2E738}" type="pres">
      <dgm:prSet presAssocID="{C5A20146-64F4-483C-9164-9127FDCCDBA4}" presName="sibTrans" presStyleCnt="0"/>
      <dgm:spPr/>
    </dgm:pt>
    <dgm:pt modelId="{DF21AA0B-8D3D-4F02-B13A-F61FF7F07CA4}" type="pres">
      <dgm:prSet presAssocID="{02546BA6-83D5-4609-93A4-00EA9240C595}" presName="node" presStyleLbl="node1" presStyleIdx="2" presStyleCnt="8">
        <dgm:presLayoutVars>
          <dgm:bulletEnabled val="1"/>
        </dgm:presLayoutVars>
      </dgm:prSet>
      <dgm:spPr/>
      <dgm:t>
        <a:bodyPr/>
        <a:lstStyle/>
        <a:p>
          <a:endParaRPr lang="fr-FR"/>
        </a:p>
      </dgm:t>
    </dgm:pt>
    <dgm:pt modelId="{F120DCB6-146A-431D-A3CE-C3C12C83E06F}" type="pres">
      <dgm:prSet presAssocID="{3035B8A4-7AC4-4988-98F6-C0FD64F5491B}" presName="sibTrans" presStyleCnt="0"/>
      <dgm:spPr/>
    </dgm:pt>
    <dgm:pt modelId="{7C354F35-910D-4927-B77B-92CD165E1F94}" type="pres">
      <dgm:prSet presAssocID="{C3E77380-1AAD-49FB-B1BB-CBCBB03F6768}" presName="node" presStyleLbl="node1" presStyleIdx="3" presStyleCnt="8">
        <dgm:presLayoutVars>
          <dgm:bulletEnabled val="1"/>
        </dgm:presLayoutVars>
      </dgm:prSet>
      <dgm:spPr/>
      <dgm:t>
        <a:bodyPr/>
        <a:lstStyle/>
        <a:p>
          <a:endParaRPr lang="fr-FR"/>
        </a:p>
      </dgm:t>
    </dgm:pt>
    <dgm:pt modelId="{6855BFE6-E705-432C-A90E-D212D32FE04B}" type="pres">
      <dgm:prSet presAssocID="{65EC2145-5B99-4841-B3AF-5D1B2538753D}" presName="sibTrans" presStyleCnt="0"/>
      <dgm:spPr/>
    </dgm:pt>
    <dgm:pt modelId="{366C6D49-2490-4791-AC69-A3CC759BC5D4}" type="pres">
      <dgm:prSet presAssocID="{B234B772-4C0F-4F0B-8CCC-DB52612FCD0F}" presName="node" presStyleLbl="node1" presStyleIdx="4" presStyleCnt="8">
        <dgm:presLayoutVars>
          <dgm:bulletEnabled val="1"/>
        </dgm:presLayoutVars>
      </dgm:prSet>
      <dgm:spPr/>
      <dgm:t>
        <a:bodyPr/>
        <a:lstStyle/>
        <a:p>
          <a:endParaRPr lang="fr-FR"/>
        </a:p>
      </dgm:t>
    </dgm:pt>
    <dgm:pt modelId="{4DA18617-03C7-42CF-80F6-0F240DA72951}" type="pres">
      <dgm:prSet presAssocID="{C50A5B36-A884-449F-972F-5C3A6940CD7A}" presName="sibTrans" presStyleCnt="0"/>
      <dgm:spPr/>
    </dgm:pt>
    <dgm:pt modelId="{CA79B3D9-6B71-4A2E-B721-CA0BDF20A685}" type="pres">
      <dgm:prSet presAssocID="{77C61760-DB5A-4EED-AF47-26DB503AD5C7}" presName="node" presStyleLbl="node1" presStyleIdx="5" presStyleCnt="8">
        <dgm:presLayoutVars>
          <dgm:bulletEnabled val="1"/>
        </dgm:presLayoutVars>
      </dgm:prSet>
      <dgm:spPr/>
      <dgm:t>
        <a:bodyPr/>
        <a:lstStyle/>
        <a:p>
          <a:endParaRPr lang="fr-FR"/>
        </a:p>
      </dgm:t>
    </dgm:pt>
    <dgm:pt modelId="{DE7E9E1B-5F71-4FEB-878B-5D435CBA76F5}" type="pres">
      <dgm:prSet presAssocID="{3946CD9E-26F6-4A17-88EA-095D6EC51686}" presName="sibTrans" presStyleCnt="0"/>
      <dgm:spPr/>
    </dgm:pt>
    <dgm:pt modelId="{B27ECCAD-E860-4D6D-93CD-9635932294B1}" type="pres">
      <dgm:prSet presAssocID="{1EEF0F9C-E85B-495D-B69F-DAAE5D5EFBC4}" presName="node" presStyleLbl="node1" presStyleIdx="6" presStyleCnt="8">
        <dgm:presLayoutVars>
          <dgm:bulletEnabled val="1"/>
        </dgm:presLayoutVars>
      </dgm:prSet>
      <dgm:spPr/>
      <dgm:t>
        <a:bodyPr/>
        <a:lstStyle/>
        <a:p>
          <a:endParaRPr lang="fr-FR"/>
        </a:p>
      </dgm:t>
    </dgm:pt>
    <dgm:pt modelId="{9A24FD50-0692-401A-BA07-D6960C110186}" type="pres">
      <dgm:prSet presAssocID="{9B2AB764-16B9-44DE-AE40-D2D6B423A9AE}" presName="sibTrans" presStyleCnt="0"/>
      <dgm:spPr/>
    </dgm:pt>
    <dgm:pt modelId="{C897EC67-BD8D-470D-AD9F-F1E78B03F281}" type="pres">
      <dgm:prSet presAssocID="{F119317F-0D4B-4335-8809-C361BA2A4638}" presName="node" presStyleLbl="node1" presStyleIdx="7" presStyleCnt="8">
        <dgm:presLayoutVars>
          <dgm:bulletEnabled val="1"/>
        </dgm:presLayoutVars>
      </dgm:prSet>
      <dgm:spPr/>
      <dgm:t>
        <a:bodyPr/>
        <a:lstStyle/>
        <a:p>
          <a:endParaRPr lang="fr-FR"/>
        </a:p>
      </dgm:t>
    </dgm:pt>
  </dgm:ptLst>
  <dgm:cxnLst>
    <dgm:cxn modelId="{B2CCCAEE-373A-4451-9D61-4720F69F379E}" type="presOf" srcId="{3D4C1CDB-C4B0-4D41-B312-C3538576A6D6}" destId="{EBD8B1F2-49E1-4753-89D9-900EEBE6CA9D}" srcOrd="0" destOrd="0" presId="urn:microsoft.com/office/officeart/2005/8/layout/default#1"/>
    <dgm:cxn modelId="{B0E75D1B-88E0-40CB-A781-F663FB2A64D2}" srcId="{3D4C1CDB-C4B0-4D41-B312-C3538576A6D6}" destId="{77C61760-DB5A-4EED-AF47-26DB503AD5C7}" srcOrd="5" destOrd="0" parTransId="{F54BD23F-5437-4002-BDBF-6553ECD0DE0B}" sibTransId="{3946CD9E-26F6-4A17-88EA-095D6EC51686}"/>
    <dgm:cxn modelId="{3AA9AEB5-4391-4159-B8F1-8B9E2DE9BCBE}" type="presOf" srcId="{02546BA6-83D5-4609-93A4-00EA9240C595}" destId="{DF21AA0B-8D3D-4F02-B13A-F61FF7F07CA4}" srcOrd="0" destOrd="0" presId="urn:microsoft.com/office/officeart/2005/8/layout/default#1"/>
    <dgm:cxn modelId="{EE541A77-61B7-40F2-BEFF-FB519A1C503B}" srcId="{3D4C1CDB-C4B0-4D41-B312-C3538576A6D6}" destId="{02546BA6-83D5-4609-93A4-00EA9240C595}" srcOrd="2" destOrd="0" parTransId="{89FF600B-4A3F-422A-839D-D1F06196917A}" sibTransId="{3035B8A4-7AC4-4988-98F6-C0FD64F5491B}"/>
    <dgm:cxn modelId="{2F13438B-F00E-48D1-9437-78DB531337A2}" srcId="{3D4C1CDB-C4B0-4D41-B312-C3538576A6D6}" destId="{7798E93E-CE2E-4052-A2BA-09D8FC5EEE58}" srcOrd="0" destOrd="0" parTransId="{76AD2626-E840-462C-BB87-BFB5D7697077}" sibTransId="{921D9A92-8DCA-4F4D-B24E-130A28A7F759}"/>
    <dgm:cxn modelId="{1A249773-F383-432A-AF66-9B5E84EA806D}" srcId="{3D4C1CDB-C4B0-4D41-B312-C3538576A6D6}" destId="{B234B772-4C0F-4F0B-8CCC-DB52612FCD0F}" srcOrd="4" destOrd="0" parTransId="{6ECC75E5-0D9B-4564-9657-68DEE08691F4}" sibTransId="{C50A5B36-A884-449F-972F-5C3A6940CD7A}"/>
    <dgm:cxn modelId="{568CF9CC-18B3-4792-B16E-1A83BF0C2BD2}" type="presOf" srcId="{D468FF3E-553B-431A-A81B-1497FFAC9E22}" destId="{B5E7101F-A4A1-4B13-BEA6-26DC34F581C4}" srcOrd="0" destOrd="0" presId="urn:microsoft.com/office/officeart/2005/8/layout/default#1"/>
    <dgm:cxn modelId="{CCE47945-FCE7-4995-8967-380B5E3D6BB8}" srcId="{3D4C1CDB-C4B0-4D41-B312-C3538576A6D6}" destId="{1EEF0F9C-E85B-495D-B69F-DAAE5D5EFBC4}" srcOrd="6" destOrd="0" parTransId="{640594C2-F7B7-4FD9-9BCF-AD235C70F067}" sibTransId="{9B2AB764-16B9-44DE-AE40-D2D6B423A9AE}"/>
    <dgm:cxn modelId="{00137451-34A4-46D9-89E9-BFB9EF6295FD}" srcId="{3D4C1CDB-C4B0-4D41-B312-C3538576A6D6}" destId="{F119317F-0D4B-4335-8809-C361BA2A4638}" srcOrd="7" destOrd="0" parTransId="{6FCF34E9-F306-4CCD-B49C-85B8FEC46174}" sibTransId="{60271F10-6742-41CF-9E01-FB13F8335B6A}"/>
    <dgm:cxn modelId="{455D83C3-F3E5-4811-933A-A11ADC945A1F}" srcId="{3D4C1CDB-C4B0-4D41-B312-C3538576A6D6}" destId="{C3E77380-1AAD-49FB-B1BB-CBCBB03F6768}" srcOrd="3" destOrd="0" parTransId="{E1C8D29C-D3A4-4A84-B96C-AF2D95785830}" sibTransId="{65EC2145-5B99-4841-B3AF-5D1B2538753D}"/>
    <dgm:cxn modelId="{1AB0738F-A1B7-4AFE-A77A-CA151153767C}" type="presOf" srcId="{F119317F-0D4B-4335-8809-C361BA2A4638}" destId="{C897EC67-BD8D-470D-AD9F-F1E78B03F281}" srcOrd="0" destOrd="0" presId="urn:microsoft.com/office/officeart/2005/8/layout/default#1"/>
    <dgm:cxn modelId="{006E079E-3EE0-4EC5-BA92-8533F41034F2}" type="presOf" srcId="{B234B772-4C0F-4F0B-8CCC-DB52612FCD0F}" destId="{366C6D49-2490-4791-AC69-A3CC759BC5D4}" srcOrd="0" destOrd="0" presId="urn:microsoft.com/office/officeart/2005/8/layout/default#1"/>
    <dgm:cxn modelId="{3B78CEAD-25AB-42D5-9CF2-0ACD3FB2EBB1}" type="presOf" srcId="{C3E77380-1AAD-49FB-B1BB-CBCBB03F6768}" destId="{7C354F35-910D-4927-B77B-92CD165E1F94}" srcOrd="0" destOrd="0" presId="urn:microsoft.com/office/officeart/2005/8/layout/default#1"/>
    <dgm:cxn modelId="{90FCE096-2F02-48F8-B92B-28351C2AC15B}" type="presOf" srcId="{1EEF0F9C-E85B-495D-B69F-DAAE5D5EFBC4}" destId="{B27ECCAD-E860-4D6D-93CD-9635932294B1}" srcOrd="0" destOrd="0" presId="urn:microsoft.com/office/officeart/2005/8/layout/default#1"/>
    <dgm:cxn modelId="{B1981518-C909-4669-B8E6-03FFF9EEA973}" type="presOf" srcId="{7798E93E-CE2E-4052-A2BA-09D8FC5EEE58}" destId="{51071870-B3AF-4AF1-8F6C-43A736E4A56C}" srcOrd="0" destOrd="0" presId="urn:microsoft.com/office/officeart/2005/8/layout/default#1"/>
    <dgm:cxn modelId="{F2883577-77FE-4818-96E3-229D97DF6A32}" srcId="{3D4C1CDB-C4B0-4D41-B312-C3538576A6D6}" destId="{D468FF3E-553B-431A-A81B-1497FFAC9E22}" srcOrd="1" destOrd="0" parTransId="{6F3967FC-15FB-457D-9FD7-5F70B0AA7E7F}" sibTransId="{C5A20146-64F4-483C-9164-9127FDCCDBA4}"/>
    <dgm:cxn modelId="{C0242F42-4C8B-410D-8DFA-2C48E1F9B007}" type="presOf" srcId="{77C61760-DB5A-4EED-AF47-26DB503AD5C7}" destId="{CA79B3D9-6B71-4A2E-B721-CA0BDF20A685}" srcOrd="0" destOrd="0" presId="urn:microsoft.com/office/officeart/2005/8/layout/default#1"/>
    <dgm:cxn modelId="{C6D5D9B4-918B-4F0D-8D99-1D64ACA1ECBA}" type="presParOf" srcId="{EBD8B1F2-49E1-4753-89D9-900EEBE6CA9D}" destId="{51071870-B3AF-4AF1-8F6C-43A736E4A56C}" srcOrd="0" destOrd="0" presId="urn:microsoft.com/office/officeart/2005/8/layout/default#1"/>
    <dgm:cxn modelId="{034D2E99-0DCC-49CE-BF5B-6E9C4B26E129}" type="presParOf" srcId="{EBD8B1F2-49E1-4753-89D9-900EEBE6CA9D}" destId="{B51279CA-255C-472D-9C1D-7D53EFC502BE}" srcOrd="1" destOrd="0" presId="urn:microsoft.com/office/officeart/2005/8/layout/default#1"/>
    <dgm:cxn modelId="{09635E63-9667-4C87-BE28-7DEA101ACF15}" type="presParOf" srcId="{EBD8B1F2-49E1-4753-89D9-900EEBE6CA9D}" destId="{B5E7101F-A4A1-4B13-BEA6-26DC34F581C4}" srcOrd="2" destOrd="0" presId="urn:microsoft.com/office/officeart/2005/8/layout/default#1"/>
    <dgm:cxn modelId="{A8EDE2C3-A2D6-40DF-A6B3-823DF86B170D}" type="presParOf" srcId="{EBD8B1F2-49E1-4753-89D9-900EEBE6CA9D}" destId="{1553C076-8098-4731-8557-AC0C22C2E738}" srcOrd="3" destOrd="0" presId="urn:microsoft.com/office/officeart/2005/8/layout/default#1"/>
    <dgm:cxn modelId="{D45889F8-DC9C-4759-9D50-6972D60F8214}" type="presParOf" srcId="{EBD8B1F2-49E1-4753-89D9-900EEBE6CA9D}" destId="{DF21AA0B-8D3D-4F02-B13A-F61FF7F07CA4}" srcOrd="4" destOrd="0" presId="urn:microsoft.com/office/officeart/2005/8/layout/default#1"/>
    <dgm:cxn modelId="{0C8902D7-0968-42DF-8CC0-1C658FC4013C}" type="presParOf" srcId="{EBD8B1F2-49E1-4753-89D9-900EEBE6CA9D}" destId="{F120DCB6-146A-431D-A3CE-C3C12C83E06F}" srcOrd="5" destOrd="0" presId="urn:microsoft.com/office/officeart/2005/8/layout/default#1"/>
    <dgm:cxn modelId="{3CD79919-7C8E-4C87-AB15-39D9AFB88A59}" type="presParOf" srcId="{EBD8B1F2-49E1-4753-89D9-900EEBE6CA9D}" destId="{7C354F35-910D-4927-B77B-92CD165E1F94}" srcOrd="6" destOrd="0" presId="urn:microsoft.com/office/officeart/2005/8/layout/default#1"/>
    <dgm:cxn modelId="{1694669F-8F56-413C-94A3-906811CDB266}" type="presParOf" srcId="{EBD8B1F2-49E1-4753-89D9-900EEBE6CA9D}" destId="{6855BFE6-E705-432C-A90E-D212D32FE04B}" srcOrd="7" destOrd="0" presId="urn:microsoft.com/office/officeart/2005/8/layout/default#1"/>
    <dgm:cxn modelId="{61CE7E8B-935E-4F2C-8C3C-D7018DBB871F}" type="presParOf" srcId="{EBD8B1F2-49E1-4753-89D9-900EEBE6CA9D}" destId="{366C6D49-2490-4791-AC69-A3CC759BC5D4}" srcOrd="8" destOrd="0" presId="urn:microsoft.com/office/officeart/2005/8/layout/default#1"/>
    <dgm:cxn modelId="{02973AE8-84F7-4BA3-B3BC-32F05EF8068B}" type="presParOf" srcId="{EBD8B1F2-49E1-4753-89D9-900EEBE6CA9D}" destId="{4DA18617-03C7-42CF-80F6-0F240DA72951}" srcOrd="9" destOrd="0" presId="urn:microsoft.com/office/officeart/2005/8/layout/default#1"/>
    <dgm:cxn modelId="{F9C51A13-F33B-4155-A22B-C6F105C84D91}" type="presParOf" srcId="{EBD8B1F2-49E1-4753-89D9-900EEBE6CA9D}" destId="{CA79B3D9-6B71-4A2E-B721-CA0BDF20A685}" srcOrd="10" destOrd="0" presId="urn:microsoft.com/office/officeart/2005/8/layout/default#1"/>
    <dgm:cxn modelId="{108B8E09-A47E-4905-B138-DA4EFBF2664C}" type="presParOf" srcId="{EBD8B1F2-49E1-4753-89D9-900EEBE6CA9D}" destId="{DE7E9E1B-5F71-4FEB-878B-5D435CBA76F5}" srcOrd="11" destOrd="0" presId="urn:microsoft.com/office/officeart/2005/8/layout/default#1"/>
    <dgm:cxn modelId="{281D536F-6666-4C8E-9D02-707843F76F3E}" type="presParOf" srcId="{EBD8B1F2-49E1-4753-89D9-900EEBE6CA9D}" destId="{B27ECCAD-E860-4D6D-93CD-9635932294B1}" srcOrd="12" destOrd="0" presId="urn:microsoft.com/office/officeart/2005/8/layout/default#1"/>
    <dgm:cxn modelId="{B6E8D621-BF25-447E-9800-A6D3235EE411}" type="presParOf" srcId="{EBD8B1F2-49E1-4753-89D9-900EEBE6CA9D}" destId="{9A24FD50-0692-401A-BA07-D6960C110186}" srcOrd="13" destOrd="0" presId="urn:microsoft.com/office/officeart/2005/8/layout/default#1"/>
    <dgm:cxn modelId="{62A4F286-9C4E-4970-93FE-66F729C3A069}" type="presParOf" srcId="{EBD8B1F2-49E1-4753-89D9-900EEBE6CA9D}" destId="{C897EC67-BD8D-470D-AD9F-F1E78B03F281}" srcOrd="14" destOrd="0" presId="urn:microsoft.com/office/officeart/2005/8/layout/default#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DA0551C-E271-4E9D-B6A4-0D5EAF1BA7D4}">
      <dsp:nvSpPr>
        <dsp:cNvPr id="0" name=""/>
        <dsp:cNvSpPr/>
      </dsp:nvSpPr>
      <dsp:spPr>
        <a:xfrm>
          <a:off x="1113" y="0"/>
          <a:ext cx="2896102" cy="4035276"/>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fr-FR" sz="3000" kern="1200" dirty="0" smtClean="0"/>
            <a:t>3</a:t>
          </a:r>
          <a:r>
            <a:rPr lang="fr-FR" sz="3000" kern="1200" baseline="30000" dirty="0" smtClean="0"/>
            <a:t>ème</a:t>
          </a:r>
          <a:r>
            <a:rPr lang="fr-FR" sz="3000" kern="1200" dirty="0" smtClean="0"/>
            <a:t> </a:t>
          </a:r>
          <a:endParaRPr lang="fr-FR" sz="3000" kern="1200" dirty="0"/>
        </a:p>
      </dsp:txBody>
      <dsp:txXfrm>
        <a:off x="1113" y="0"/>
        <a:ext cx="2896102" cy="1210582"/>
      </dsp:txXfrm>
    </dsp:sp>
    <dsp:sp modelId="{AA79BD29-B72A-41C1-B526-74574D6102FC}">
      <dsp:nvSpPr>
        <dsp:cNvPr id="0" name=""/>
        <dsp:cNvSpPr/>
      </dsp:nvSpPr>
      <dsp:spPr>
        <a:xfrm>
          <a:off x="290724" y="1210582"/>
          <a:ext cx="2316881" cy="2622929"/>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fr-FR" sz="2300" kern="1200" dirty="0" smtClean="0"/>
            <a:t>Collège</a:t>
          </a:r>
          <a:endParaRPr lang="fr-FR" sz="2300" kern="1200" dirty="0"/>
        </a:p>
      </dsp:txBody>
      <dsp:txXfrm>
        <a:off x="358583" y="1278441"/>
        <a:ext cx="2181163" cy="2487211"/>
      </dsp:txXfrm>
    </dsp:sp>
    <dsp:sp modelId="{97BA92C7-33C1-44AD-AA48-C08F26E81FA9}">
      <dsp:nvSpPr>
        <dsp:cNvPr id="0" name=""/>
        <dsp:cNvSpPr/>
      </dsp:nvSpPr>
      <dsp:spPr>
        <a:xfrm>
          <a:off x="3114423" y="0"/>
          <a:ext cx="2896102" cy="4035276"/>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fr-FR" sz="3000" kern="1200" dirty="0" smtClean="0"/>
            <a:t>2</a:t>
          </a:r>
          <a:r>
            <a:rPr lang="fr-FR" sz="3000" kern="1200" baseline="30000" dirty="0" smtClean="0"/>
            <a:t>de</a:t>
          </a:r>
          <a:r>
            <a:rPr lang="fr-FR" sz="3000" kern="1200" dirty="0" smtClean="0"/>
            <a:t> </a:t>
          </a:r>
          <a:endParaRPr lang="fr-FR" sz="3000" kern="1200" dirty="0"/>
        </a:p>
      </dsp:txBody>
      <dsp:txXfrm>
        <a:off x="3114423" y="0"/>
        <a:ext cx="2896102" cy="1210582"/>
      </dsp:txXfrm>
    </dsp:sp>
    <dsp:sp modelId="{5B38CCD3-7086-440C-A5F7-17C665B2EBAB}">
      <dsp:nvSpPr>
        <dsp:cNvPr id="0" name=""/>
        <dsp:cNvSpPr/>
      </dsp:nvSpPr>
      <dsp:spPr>
        <a:xfrm>
          <a:off x="3404034" y="1211434"/>
          <a:ext cx="2316881" cy="824266"/>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fr-FR" sz="2200" kern="1200" dirty="0" smtClean="0"/>
            <a:t>Professionnelle</a:t>
          </a:r>
          <a:endParaRPr lang="fr-FR" sz="2200" kern="1200" dirty="0"/>
        </a:p>
      </dsp:txBody>
      <dsp:txXfrm>
        <a:off x="3428176" y="1235576"/>
        <a:ext cx="2268597" cy="775982"/>
      </dsp:txXfrm>
    </dsp:sp>
    <dsp:sp modelId="{0135F946-B508-4236-93A3-885084C143EA}">
      <dsp:nvSpPr>
        <dsp:cNvPr id="0" name=""/>
        <dsp:cNvSpPr/>
      </dsp:nvSpPr>
      <dsp:spPr>
        <a:xfrm>
          <a:off x="3404034" y="2275295"/>
          <a:ext cx="2316881" cy="1557364"/>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5880" tIns="41910" rIns="55880" bIns="41910" numCol="1" spcCol="1270" anchor="ctr" anchorCtr="0">
          <a:noAutofit/>
        </a:bodyPr>
        <a:lstStyle/>
        <a:p>
          <a:pPr lvl="0" algn="ctr" defTabSz="977900">
            <a:lnSpc>
              <a:spcPct val="90000"/>
            </a:lnSpc>
            <a:spcBef>
              <a:spcPct val="0"/>
            </a:spcBef>
            <a:spcAft>
              <a:spcPct val="35000"/>
            </a:spcAft>
          </a:pPr>
          <a:r>
            <a:rPr lang="fr-FR" sz="2200" kern="1200" dirty="0" smtClean="0"/>
            <a:t>Générale et technologique</a:t>
          </a:r>
          <a:endParaRPr lang="fr-FR" sz="2200" kern="1200" dirty="0"/>
        </a:p>
      </dsp:txBody>
      <dsp:txXfrm>
        <a:off x="3449648" y="2320909"/>
        <a:ext cx="2225653" cy="1466136"/>
      </dsp:txXfrm>
    </dsp:sp>
    <dsp:sp modelId="{A3A1018A-C59C-49AA-880B-2F9E7DABC456}">
      <dsp:nvSpPr>
        <dsp:cNvPr id="0" name=""/>
        <dsp:cNvSpPr/>
      </dsp:nvSpPr>
      <dsp:spPr>
        <a:xfrm>
          <a:off x="6227733" y="0"/>
          <a:ext cx="2896102" cy="4035276"/>
        </a:xfrm>
        <a:prstGeom prst="roundRect">
          <a:avLst>
            <a:gd name="adj" fmla="val 10000"/>
          </a:avLst>
        </a:prstGeom>
        <a:solidFill>
          <a:schemeClr val="accent2">
            <a:tint val="40000"/>
            <a:hueOff val="0"/>
            <a:satOff val="0"/>
            <a:lumOff val="0"/>
            <a:alphaOff val="0"/>
          </a:schemeClr>
        </a:solidFill>
        <a:ln>
          <a:noFill/>
        </a:ln>
        <a:effectLst>
          <a:outerShdw blurRad="40000" dist="23000" dir="5400000" rotWithShape="0">
            <a:srgbClr val="000000">
              <a:alpha val="35000"/>
            </a:srgbClr>
          </a:outerShdw>
        </a:effectLst>
      </dsp:spPr>
      <dsp:style>
        <a:lnRef idx="0">
          <a:scrgbClr r="0" g="0" b="0"/>
        </a:lnRef>
        <a:fillRef idx="1">
          <a:scrgbClr r="0" g="0" b="0"/>
        </a:fillRef>
        <a:effectRef idx="2">
          <a:scrgbClr r="0" g="0" b="0"/>
        </a:effectRef>
        <a:fontRef idx="minor"/>
      </dsp:style>
      <dsp:txBody>
        <a:bodyPr spcFirstLastPara="0" vert="horz" wrap="square" lIns="114300" tIns="114300" rIns="114300" bIns="114300" numCol="1" spcCol="1270" anchor="ctr" anchorCtr="0">
          <a:noAutofit/>
        </a:bodyPr>
        <a:lstStyle/>
        <a:p>
          <a:pPr lvl="0" algn="ctr" defTabSz="1333500">
            <a:lnSpc>
              <a:spcPct val="90000"/>
            </a:lnSpc>
            <a:spcBef>
              <a:spcPct val="0"/>
            </a:spcBef>
            <a:spcAft>
              <a:spcPct val="35000"/>
            </a:spcAft>
          </a:pPr>
          <a:r>
            <a:rPr lang="fr-FR" sz="3000" kern="1200" dirty="0" smtClean="0"/>
            <a:t>1</a:t>
          </a:r>
          <a:r>
            <a:rPr lang="fr-FR" sz="3000" kern="1200" baseline="30000" dirty="0" smtClean="0"/>
            <a:t>ère</a:t>
          </a:r>
          <a:r>
            <a:rPr lang="fr-FR" sz="3000" kern="1200" dirty="0" smtClean="0"/>
            <a:t> et terminale</a:t>
          </a:r>
          <a:endParaRPr lang="fr-FR" sz="3000" kern="1200" dirty="0"/>
        </a:p>
      </dsp:txBody>
      <dsp:txXfrm>
        <a:off x="6227733" y="0"/>
        <a:ext cx="2896102" cy="1210582"/>
      </dsp:txXfrm>
    </dsp:sp>
    <dsp:sp modelId="{17AF4776-9621-4275-B7D6-FA5BAE42C325}">
      <dsp:nvSpPr>
        <dsp:cNvPr id="0" name=""/>
        <dsp:cNvSpPr/>
      </dsp:nvSpPr>
      <dsp:spPr>
        <a:xfrm>
          <a:off x="6517344" y="1210927"/>
          <a:ext cx="2316881" cy="79277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fr-FR" sz="2300" kern="1200" dirty="0" smtClean="0"/>
            <a:t>Professionnelle</a:t>
          </a:r>
          <a:endParaRPr lang="fr-FR" sz="2300" kern="1200" dirty="0"/>
        </a:p>
      </dsp:txBody>
      <dsp:txXfrm>
        <a:off x="6540563" y="1234146"/>
        <a:ext cx="2270443" cy="746332"/>
      </dsp:txXfrm>
    </dsp:sp>
    <dsp:sp modelId="{F430BCA8-E26D-47DE-BC33-39DBCD6BD6A9}">
      <dsp:nvSpPr>
        <dsp:cNvPr id="0" name=""/>
        <dsp:cNvSpPr/>
      </dsp:nvSpPr>
      <dsp:spPr>
        <a:xfrm>
          <a:off x="6517344" y="2125662"/>
          <a:ext cx="2316881" cy="79277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fr-FR" sz="2300" kern="1200" dirty="0" smtClean="0"/>
            <a:t>Générale</a:t>
          </a:r>
          <a:endParaRPr lang="fr-FR" sz="2300" kern="1200" dirty="0"/>
        </a:p>
      </dsp:txBody>
      <dsp:txXfrm>
        <a:off x="6540563" y="2148881"/>
        <a:ext cx="2270443" cy="746332"/>
      </dsp:txXfrm>
    </dsp:sp>
    <dsp:sp modelId="{7F2FA559-731D-4EEA-815F-72E5129C193D}">
      <dsp:nvSpPr>
        <dsp:cNvPr id="0" name=""/>
        <dsp:cNvSpPr/>
      </dsp:nvSpPr>
      <dsp:spPr>
        <a:xfrm>
          <a:off x="6517344" y="3040397"/>
          <a:ext cx="2316881" cy="792770"/>
        </a:xfrm>
        <a:prstGeom prst="roundRect">
          <a:avLst>
            <a:gd name="adj" fmla="val 10000"/>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8420" tIns="43815" rIns="58420" bIns="43815" numCol="1" spcCol="1270" anchor="ctr" anchorCtr="0">
          <a:noAutofit/>
        </a:bodyPr>
        <a:lstStyle/>
        <a:p>
          <a:pPr lvl="0" algn="ctr" defTabSz="1022350">
            <a:lnSpc>
              <a:spcPct val="90000"/>
            </a:lnSpc>
            <a:spcBef>
              <a:spcPct val="0"/>
            </a:spcBef>
            <a:spcAft>
              <a:spcPct val="35000"/>
            </a:spcAft>
          </a:pPr>
          <a:r>
            <a:rPr lang="fr-FR" sz="2300" kern="1200" dirty="0" smtClean="0"/>
            <a:t>Technologique</a:t>
          </a:r>
          <a:endParaRPr lang="fr-FR" sz="2300" kern="1200" dirty="0"/>
        </a:p>
      </dsp:txBody>
      <dsp:txXfrm>
        <a:off x="6540563" y="3063616"/>
        <a:ext cx="2270443" cy="746332"/>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1071870-B3AF-4AF1-8F6C-43A736E4A56C}">
      <dsp:nvSpPr>
        <dsp:cNvPr id="0" name=""/>
        <dsp:cNvSpPr/>
      </dsp:nvSpPr>
      <dsp:spPr>
        <a:xfrm>
          <a:off x="2673" y="565671"/>
          <a:ext cx="2120837" cy="127250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t>Sciences et technologies de l’industrie et du développement durable (STI2D)</a:t>
          </a:r>
          <a:endParaRPr lang="fr-FR" sz="1400" kern="1200" dirty="0"/>
        </a:p>
      </dsp:txBody>
      <dsp:txXfrm>
        <a:off x="2673" y="565671"/>
        <a:ext cx="2120837" cy="1272502"/>
      </dsp:txXfrm>
    </dsp:sp>
    <dsp:sp modelId="{B5E7101F-A4A1-4B13-BEA6-26DC34F581C4}">
      <dsp:nvSpPr>
        <dsp:cNvPr id="0" name=""/>
        <dsp:cNvSpPr/>
      </dsp:nvSpPr>
      <dsp:spPr>
        <a:xfrm>
          <a:off x="2335595" y="565671"/>
          <a:ext cx="2120837" cy="127250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t>Sciences et technologies du design et des arts appliqués (STD2A)</a:t>
          </a:r>
          <a:endParaRPr lang="fr-FR" sz="1400" kern="1200" dirty="0"/>
        </a:p>
      </dsp:txBody>
      <dsp:txXfrm>
        <a:off x="2335595" y="565671"/>
        <a:ext cx="2120837" cy="1272502"/>
      </dsp:txXfrm>
    </dsp:sp>
    <dsp:sp modelId="{DF21AA0B-8D3D-4F02-B13A-F61FF7F07CA4}">
      <dsp:nvSpPr>
        <dsp:cNvPr id="0" name=""/>
        <dsp:cNvSpPr/>
      </dsp:nvSpPr>
      <dsp:spPr>
        <a:xfrm>
          <a:off x="4668516" y="565671"/>
          <a:ext cx="2120837" cy="127250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t>Sciences et technologies du management et de la gestion (STMG)</a:t>
          </a:r>
          <a:endParaRPr lang="fr-FR" sz="1400" kern="1200" dirty="0"/>
        </a:p>
      </dsp:txBody>
      <dsp:txXfrm>
        <a:off x="4668516" y="565671"/>
        <a:ext cx="2120837" cy="1272502"/>
      </dsp:txXfrm>
    </dsp:sp>
    <dsp:sp modelId="{7C354F35-910D-4927-B77B-92CD165E1F94}">
      <dsp:nvSpPr>
        <dsp:cNvPr id="0" name=""/>
        <dsp:cNvSpPr/>
      </dsp:nvSpPr>
      <dsp:spPr>
        <a:xfrm>
          <a:off x="7001438" y="565671"/>
          <a:ext cx="2120837" cy="127250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t>Sciences et technologies de la santé et du social (ST2S)</a:t>
          </a:r>
          <a:endParaRPr lang="fr-FR" sz="1400" kern="1200" dirty="0"/>
        </a:p>
      </dsp:txBody>
      <dsp:txXfrm>
        <a:off x="7001438" y="565671"/>
        <a:ext cx="2120837" cy="1272502"/>
      </dsp:txXfrm>
    </dsp:sp>
    <dsp:sp modelId="{366C6D49-2490-4791-AC69-A3CC759BC5D4}">
      <dsp:nvSpPr>
        <dsp:cNvPr id="0" name=""/>
        <dsp:cNvSpPr/>
      </dsp:nvSpPr>
      <dsp:spPr>
        <a:xfrm>
          <a:off x="2673" y="2050258"/>
          <a:ext cx="2120837" cy="127250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t>Sciences et technologies de laboratoire (STL)</a:t>
          </a:r>
          <a:endParaRPr lang="fr-FR" sz="1400" kern="1200" dirty="0"/>
        </a:p>
      </dsp:txBody>
      <dsp:txXfrm>
        <a:off x="2673" y="2050258"/>
        <a:ext cx="2120837" cy="1272502"/>
      </dsp:txXfrm>
    </dsp:sp>
    <dsp:sp modelId="{CA79B3D9-6B71-4A2E-B721-CA0BDF20A685}">
      <dsp:nvSpPr>
        <dsp:cNvPr id="0" name=""/>
        <dsp:cNvSpPr/>
      </dsp:nvSpPr>
      <dsp:spPr>
        <a:xfrm>
          <a:off x="2335595" y="2050258"/>
          <a:ext cx="2120837" cy="127250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t>Sciences et techniques du théâtre, de la musique et de la danse (S2TMD)</a:t>
          </a:r>
          <a:endParaRPr lang="fr-FR" sz="1400" kern="1200" dirty="0"/>
        </a:p>
      </dsp:txBody>
      <dsp:txXfrm>
        <a:off x="2335595" y="2050258"/>
        <a:ext cx="2120837" cy="1272502"/>
      </dsp:txXfrm>
    </dsp:sp>
    <dsp:sp modelId="{B27ECCAD-E860-4D6D-93CD-9635932294B1}">
      <dsp:nvSpPr>
        <dsp:cNvPr id="0" name=""/>
        <dsp:cNvSpPr/>
      </dsp:nvSpPr>
      <dsp:spPr>
        <a:xfrm>
          <a:off x="4668516" y="2050258"/>
          <a:ext cx="2120837" cy="127250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t>Sciences et technologies de l’hôtellerie et de la restauration (STHR)</a:t>
          </a:r>
          <a:endParaRPr lang="fr-FR" sz="1400" kern="1200" dirty="0"/>
        </a:p>
      </dsp:txBody>
      <dsp:txXfrm>
        <a:off x="4668516" y="2050258"/>
        <a:ext cx="2120837" cy="1272502"/>
      </dsp:txXfrm>
    </dsp:sp>
    <dsp:sp modelId="{C897EC67-BD8D-470D-AD9F-F1E78B03F281}">
      <dsp:nvSpPr>
        <dsp:cNvPr id="0" name=""/>
        <dsp:cNvSpPr/>
      </dsp:nvSpPr>
      <dsp:spPr>
        <a:xfrm>
          <a:off x="7001438" y="2050258"/>
          <a:ext cx="2120837" cy="1272502"/>
        </a:xfrm>
        <a:prstGeom prst="rect">
          <a:avLst/>
        </a:prstGeom>
        <a:gradFill rotWithShape="0">
          <a:gsLst>
            <a:gs pos="0">
              <a:schemeClr val="accent2">
                <a:hueOff val="0"/>
                <a:satOff val="0"/>
                <a:lumOff val="0"/>
                <a:alphaOff val="0"/>
                <a:shade val="51000"/>
                <a:satMod val="130000"/>
              </a:schemeClr>
            </a:gs>
            <a:gs pos="80000">
              <a:schemeClr val="accent2">
                <a:hueOff val="0"/>
                <a:satOff val="0"/>
                <a:lumOff val="0"/>
                <a:alphaOff val="0"/>
                <a:shade val="93000"/>
                <a:satMod val="130000"/>
              </a:schemeClr>
            </a:gs>
            <a:gs pos="100000">
              <a:schemeClr val="accent2">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fr-FR" sz="1400" kern="1200" dirty="0" smtClean="0"/>
            <a:t>Sciences et technologies de l’agronomie et du vivant (STAV)</a:t>
          </a:r>
          <a:endParaRPr lang="fr-FR" sz="1400" kern="1200" dirty="0"/>
        </a:p>
      </dsp:txBody>
      <dsp:txXfrm>
        <a:off x="7001438" y="2050258"/>
        <a:ext cx="2120837" cy="1272502"/>
      </dsp:txXfrm>
    </dsp:sp>
  </dsp:spTree>
</dsp:drawing>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default#1">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atin typeface="Arial" pitchFamily="34" charset="0"/>
              </a:defRPr>
            </a:lvl1pPr>
          </a:lstStyle>
          <a:p>
            <a:endParaRPr lang="fr-FR" dirty="0"/>
          </a:p>
        </p:txBody>
      </p:sp>
      <p:sp>
        <p:nvSpPr>
          <p:cNvPr id="3" name="Espace réservé de la date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atin typeface="Arial" pitchFamily="34" charset="0"/>
              </a:defRPr>
            </a:lvl1pPr>
          </a:lstStyle>
          <a:p>
            <a:fld id="{D680E798-53FF-4C51-A981-953463752515}" type="datetimeFigureOut">
              <a:rPr lang="fr-FR" smtClean="0"/>
              <a:pPr/>
              <a:t>15/01/2024</a:t>
            </a:fld>
            <a:endParaRPr lang="fr-FR" dirty="0"/>
          </a:p>
        </p:txBody>
      </p:sp>
      <p:sp>
        <p:nvSpPr>
          <p:cNvPr id="4" name="Espace réservé de l'image des diapositives 3"/>
          <p:cNvSpPr>
            <a:spLocks noGrp="1" noRot="1" noChangeAspect="1"/>
          </p:cNvSpPr>
          <p:nvPr>
            <p:ph type="sldImg" idx="2"/>
          </p:nvPr>
        </p:nvSpPr>
        <p:spPr>
          <a:xfrm>
            <a:off x="952500" y="685800"/>
            <a:ext cx="4953000" cy="3429000"/>
          </a:xfrm>
          <a:prstGeom prst="rect">
            <a:avLst/>
          </a:prstGeom>
          <a:noFill/>
          <a:ln w="12700">
            <a:solidFill>
              <a:prstClr val="black"/>
            </a:solidFill>
          </a:ln>
        </p:spPr>
        <p:txBody>
          <a:bodyPr vert="horz" lIns="91440" tIns="45720" rIns="91440" bIns="45720" rtlCol="0" anchor="ctr"/>
          <a:lstStyle/>
          <a:p>
            <a:endParaRPr lang="fr-FR" dirty="0"/>
          </a:p>
        </p:txBody>
      </p:sp>
      <p:sp>
        <p:nvSpPr>
          <p:cNvPr id="5" name="Espace réservé des commentaires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fr-FR" dirty="0"/>
              <a:t>Cliquez pour modifier les styles du texte du masque</a:t>
            </a:r>
          </a:p>
          <a:p>
            <a:pPr lvl="1"/>
            <a:r>
              <a:rPr lang="fr-FR" dirty="0"/>
              <a:t>Deuxième niveau</a:t>
            </a:r>
          </a:p>
          <a:p>
            <a:pPr lvl="2"/>
            <a:r>
              <a:rPr lang="fr-FR" dirty="0"/>
              <a:t>Troisième niveau</a:t>
            </a:r>
          </a:p>
          <a:p>
            <a:pPr lvl="3"/>
            <a:r>
              <a:rPr lang="fr-FR" dirty="0"/>
              <a:t>Quatrième niveau</a:t>
            </a:r>
          </a:p>
          <a:p>
            <a:pPr lvl="4"/>
            <a:r>
              <a:rPr lang="fr-FR" dirty="0"/>
              <a:t>Cinquième niveau</a:t>
            </a:r>
          </a:p>
        </p:txBody>
      </p:sp>
      <p:sp>
        <p:nvSpPr>
          <p:cNvPr id="6" name="Espace réservé du pied de page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atin typeface="Arial" pitchFamily="34" charset="0"/>
              </a:defRPr>
            </a:lvl1pPr>
          </a:lstStyle>
          <a:p>
            <a:endParaRPr lang="fr-FR" dirty="0"/>
          </a:p>
        </p:txBody>
      </p:sp>
      <p:sp>
        <p:nvSpPr>
          <p:cNvPr id="7" name="Espace réservé du numéro de diapositive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atin typeface="Arial" pitchFamily="34" charset="0"/>
              </a:defRPr>
            </a:lvl1pPr>
          </a:lstStyle>
          <a:p>
            <a:fld id="{1B06CD8F-B7ED-4A05-9FB1-A01CC0EF02CC}" type="slidenum">
              <a:rPr lang="fr-FR" smtClean="0"/>
              <a:pPr/>
              <a:t>‹N°›</a:t>
            </a:fld>
            <a:endParaRPr lang="fr-FR" dirty="0"/>
          </a:p>
        </p:txBody>
      </p:sp>
    </p:spTree>
    <p:extLst>
      <p:ext uri="{BB962C8B-B14F-4D97-AF65-F5344CB8AC3E}">
        <p14:creationId xmlns:p14="http://schemas.microsoft.com/office/powerpoint/2010/main" val="41166269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Arial" pitchFamily="34" charset="0"/>
        <a:ea typeface="+mn-ea"/>
        <a:cs typeface="+mn-cs"/>
      </a:defRPr>
    </a:lvl1pPr>
    <a:lvl2pPr marL="457200" algn="l" defTabSz="914400" rtl="0" eaLnBrk="1" latinLnBrk="0" hangingPunct="1">
      <a:defRPr sz="1200" kern="1200">
        <a:solidFill>
          <a:schemeClr val="tx1"/>
        </a:solidFill>
        <a:latin typeface="Arial" pitchFamily="34" charset="0"/>
        <a:ea typeface="+mn-ea"/>
        <a:cs typeface="+mn-cs"/>
      </a:defRPr>
    </a:lvl2pPr>
    <a:lvl3pPr marL="914400" algn="l" defTabSz="914400" rtl="0" eaLnBrk="1" latinLnBrk="0" hangingPunct="1">
      <a:defRPr sz="1200" kern="1200">
        <a:solidFill>
          <a:schemeClr val="tx1"/>
        </a:solidFill>
        <a:latin typeface="Arial" pitchFamily="34" charset="0"/>
        <a:ea typeface="+mn-ea"/>
        <a:cs typeface="+mn-cs"/>
      </a:defRPr>
    </a:lvl3pPr>
    <a:lvl4pPr marL="1371600" algn="l" defTabSz="914400" rtl="0" eaLnBrk="1" latinLnBrk="0" hangingPunct="1">
      <a:defRPr sz="1200" kern="1200">
        <a:solidFill>
          <a:schemeClr val="tx1"/>
        </a:solidFill>
        <a:latin typeface="Arial" pitchFamily="34" charset="0"/>
        <a:ea typeface="+mn-ea"/>
        <a:cs typeface="+mn-cs"/>
      </a:defRPr>
    </a:lvl4pPr>
    <a:lvl5pPr marL="1828800" algn="l" defTabSz="914400" rtl="0" eaLnBrk="1" latinLnBrk="0" hangingPunct="1">
      <a:defRPr sz="1200" kern="1200">
        <a:solidFill>
          <a:schemeClr val="tx1"/>
        </a:solidFill>
        <a:latin typeface="Arial"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r>
              <a:rPr lang="fr-FR" dirty="0" smtClean="0"/>
              <a:t>Objectif : faire mieux connaitre la voie technologique et les</a:t>
            </a:r>
            <a:r>
              <a:rPr lang="fr-FR" baseline="0" dirty="0" smtClean="0"/>
              <a:t> différents bac et les poursuites d’études</a:t>
            </a:r>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a:t>
            </a:fld>
            <a:endParaRPr lang="fr-FR" dirty="0"/>
          </a:p>
        </p:txBody>
      </p:sp>
    </p:spTree>
    <p:extLst>
      <p:ext uri="{BB962C8B-B14F-4D97-AF65-F5344CB8AC3E}">
        <p14:creationId xmlns:p14="http://schemas.microsoft.com/office/powerpoint/2010/main" val="6632530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r>
              <a:rPr lang="fr-FR" dirty="0" smtClean="0"/>
              <a:t>1</a:t>
            </a:r>
            <a:r>
              <a:rPr lang="fr-FR" baseline="30000" dirty="0" smtClean="0"/>
              <a:t>er</a:t>
            </a:r>
            <a:r>
              <a:rPr lang="fr-FR" baseline="0" dirty="0" smtClean="0"/>
              <a:t> choix fait à l’issue de la 3</a:t>
            </a:r>
            <a:r>
              <a:rPr lang="fr-FR" baseline="30000" dirty="0" smtClean="0"/>
              <a:t>e</a:t>
            </a:r>
            <a:r>
              <a:rPr lang="fr-FR" baseline="0" dirty="0" smtClean="0"/>
              <a:t> : soit voie pro, soit voie GT</a:t>
            </a:r>
          </a:p>
          <a:p>
            <a:r>
              <a:rPr lang="fr-FR" baseline="0" dirty="0" smtClean="0"/>
              <a:t>Donc avoir une première connaissance sur ces 2 voies et ce vers quoi elles mènent</a:t>
            </a:r>
          </a:p>
          <a:p>
            <a:r>
              <a:rPr lang="fr-FR" baseline="0" dirty="0" smtClean="0"/>
              <a:t>Voie pro : permet d’aller plus vite vers un métier à moyen terme</a:t>
            </a:r>
          </a:p>
          <a:p>
            <a:r>
              <a:rPr lang="fr-FR" baseline="0" dirty="0" smtClean="0"/>
              <a:t>Voie GT : une année (2de) pour ensuite choisir soit G, soit T qui vise à des études  à moyen et long terme</a:t>
            </a: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16</a:t>
            </a:fld>
            <a:endParaRPr lang="fr-FR" dirty="0"/>
          </a:p>
        </p:txBody>
      </p:sp>
    </p:spTree>
    <p:extLst>
      <p:ext uri="{BB962C8B-B14F-4D97-AF65-F5344CB8AC3E}">
        <p14:creationId xmlns:p14="http://schemas.microsoft.com/office/powerpoint/2010/main" val="1105484759"/>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r>
              <a:rPr lang="fr-FR" dirty="0" smtClean="0"/>
              <a:t>87,8% des candidats de bac techno ont reçu au moins une proposition d’admission</a:t>
            </a:r>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19</a:t>
            </a:fld>
            <a:endParaRPr lang="fr-FR" dirty="0"/>
          </a:p>
        </p:txBody>
      </p:sp>
    </p:spTree>
    <p:extLst>
      <p:ext uri="{BB962C8B-B14F-4D97-AF65-F5344CB8AC3E}">
        <p14:creationId xmlns:p14="http://schemas.microsoft.com/office/powerpoint/2010/main" val="33160755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r>
              <a:rPr lang="fr-FR" dirty="0" smtClean="0"/>
              <a:t>Objectif :</a:t>
            </a:r>
            <a:r>
              <a:rPr lang="fr-FR" baseline="0" dirty="0" smtClean="0"/>
              <a:t> présenter sommairement ces différentes séries.</a:t>
            </a:r>
          </a:p>
          <a:p>
            <a:r>
              <a:rPr lang="fr-FR" sz="1400" b="1" dirty="0" smtClean="0">
                <a:solidFill>
                  <a:schemeClr val="tx2"/>
                </a:solidFill>
              </a:rPr>
              <a:t>STD2A</a:t>
            </a:r>
            <a:r>
              <a:rPr lang="fr-FR" sz="1200" dirty="0" smtClean="0"/>
              <a:t> s’adresse aux élèves qui témoignent d’un intérêt pour les activités créatives et un projet d’orientation vers les métiers des la création et de la conception.</a:t>
            </a:r>
          </a:p>
          <a:p>
            <a:r>
              <a:rPr lang="fr-FR" sz="1400" b="1" dirty="0" smtClean="0">
                <a:solidFill>
                  <a:schemeClr val="tx2"/>
                </a:solidFill>
              </a:rPr>
              <a:t>STHR </a:t>
            </a:r>
            <a:r>
              <a:rPr lang="fr-FR" sz="1200" dirty="0" smtClean="0"/>
              <a:t>s’adresse aux élèves intéressés par la gestion hôtelière, la restauration, le service ou l’accueil. Il permet d’envisager une poursuite d’études dans l’encadrement des activités hôtelières.</a:t>
            </a:r>
          </a:p>
          <a:p>
            <a:r>
              <a:rPr lang="fr-FR" sz="1400" b="1" dirty="0" smtClean="0">
                <a:solidFill>
                  <a:schemeClr val="tx2"/>
                </a:solidFill>
              </a:rPr>
              <a:t>STI2D</a:t>
            </a:r>
            <a:r>
              <a:rPr lang="fr-FR" sz="1200" b="1" dirty="0" smtClean="0"/>
              <a:t> </a:t>
            </a:r>
            <a:r>
              <a:rPr lang="fr-FR" sz="1200" dirty="0" smtClean="0"/>
              <a:t>s’adresse aux élèves qui s’intéressent à l’innovation technologique dans le respect de l’environnement et se montrent sensibles à une approche concrète de l’enseignement des sciences.</a:t>
            </a:r>
          </a:p>
          <a:p>
            <a:r>
              <a:rPr lang="fr-FR" sz="1400" b="1" dirty="0" smtClean="0">
                <a:solidFill>
                  <a:schemeClr val="tx2"/>
                </a:solidFill>
              </a:rPr>
              <a:t>STL </a:t>
            </a:r>
            <a:r>
              <a:rPr lang="fr-FR" sz="1200" dirty="0" smtClean="0"/>
              <a:t>véritable formation scientifique, s’adresse aux élèves intéressés par l’exploration du vivant comme l’infiniment petit (bactéries, virus, biomolécules) et les manipulations et la démarche expérimentale en laboratoire.</a:t>
            </a:r>
          </a:p>
          <a:p>
            <a:r>
              <a:rPr lang="fr-FR" sz="1400" b="1" dirty="0" smtClean="0">
                <a:solidFill>
                  <a:schemeClr val="tx2"/>
                </a:solidFill>
              </a:rPr>
              <a:t>STMG</a:t>
            </a:r>
            <a:r>
              <a:rPr lang="fr-FR" sz="1200" dirty="0" smtClean="0"/>
              <a:t> s’adresse aux élèves désirant conjuguer des connaissances approfondies en management, sciences de gestion, droit et économie.</a:t>
            </a:r>
          </a:p>
          <a:p>
            <a:r>
              <a:rPr lang="fr-FR" sz="1400" b="1" dirty="0" smtClean="0">
                <a:solidFill>
                  <a:schemeClr val="tx2"/>
                </a:solidFill>
              </a:rPr>
              <a:t>ST2S </a:t>
            </a:r>
            <a:r>
              <a:rPr lang="fr-FR" sz="1200" dirty="0" smtClean="0"/>
              <a:t>s’adresse aux élèves intéressés par les questions liées aux secteurs sanitaires et sociales, aux relations humaines, et qui ont un projet tourné vers les métiers du secteur de la santé ou du social.</a:t>
            </a:r>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21</a:t>
            </a:fld>
            <a:endParaRPr lang="fr-FR" dirty="0"/>
          </a:p>
        </p:txBody>
      </p:sp>
    </p:spTree>
    <p:extLst>
      <p:ext uri="{BB962C8B-B14F-4D97-AF65-F5344CB8AC3E}">
        <p14:creationId xmlns:p14="http://schemas.microsoft.com/office/powerpoint/2010/main" val="37331575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r>
              <a:rPr lang="fr-FR" dirty="0" smtClean="0"/>
              <a:t>Présenter</a:t>
            </a:r>
            <a:r>
              <a:rPr lang="fr-FR" baseline="0" dirty="0" smtClean="0"/>
              <a:t> une vidéo </a:t>
            </a:r>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22</a:t>
            </a:fld>
            <a:endParaRPr lang="fr-FR" dirty="0"/>
          </a:p>
        </p:txBody>
      </p:sp>
    </p:spTree>
    <p:extLst>
      <p:ext uri="{BB962C8B-B14F-4D97-AF65-F5344CB8AC3E}">
        <p14:creationId xmlns:p14="http://schemas.microsoft.com/office/powerpoint/2010/main" val="102971290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r>
              <a:rPr lang="fr-FR" dirty="0" smtClean="0"/>
              <a:t>Présentation par un inspecteur : pédagogie</a:t>
            </a:r>
            <a:r>
              <a:rPr lang="fr-FR" baseline="0" dirty="0" smtClean="0"/>
              <a:t> en série techno </a:t>
            </a:r>
          </a:p>
          <a:p>
            <a:r>
              <a:rPr lang="fr-FR" baseline="0" dirty="0" smtClean="0"/>
              <a:t>Que fait-on ? Quelle différence avec la série générale ?</a:t>
            </a:r>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24</a:t>
            </a:fld>
            <a:endParaRPr lang="fr-FR" dirty="0"/>
          </a:p>
        </p:txBody>
      </p:sp>
    </p:spTree>
    <p:extLst>
      <p:ext uri="{BB962C8B-B14F-4D97-AF65-F5344CB8AC3E}">
        <p14:creationId xmlns:p14="http://schemas.microsoft.com/office/powerpoint/2010/main" val="3778257853"/>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Quelle différence avec la série générale ?</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25</a:t>
            </a:fld>
            <a:endParaRPr lang="fr-FR" dirty="0"/>
          </a:p>
        </p:txBody>
      </p:sp>
    </p:spTree>
    <p:extLst>
      <p:ext uri="{BB962C8B-B14F-4D97-AF65-F5344CB8AC3E}">
        <p14:creationId xmlns:p14="http://schemas.microsoft.com/office/powerpoint/2010/main" val="1057853522"/>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26</a:t>
            </a:fld>
            <a:endParaRPr lang="fr-FR" dirty="0"/>
          </a:p>
        </p:txBody>
      </p:sp>
    </p:spTree>
    <p:extLst>
      <p:ext uri="{BB962C8B-B14F-4D97-AF65-F5344CB8AC3E}">
        <p14:creationId xmlns:p14="http://schemas.microsoft.com/office/powerpoint/2010/main" val="5755685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2</a:t>
            </a:fld>
            <a:endParaRPr lang="fr-FR" dirty="0"/>
          </a:p>
        </p:txBody>
      </p:sp>
    </p:spTree>
    <p:extLst>
      <p:ext uri="{BB962C8B-B14F-4D97-AF65-F5344CB8AC3E}">
        <p14:creationId xmlns:p14="http://schemas.microsoft.com/office/powerpoint/2010/main" val="260455000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3</a:t>
            </a:fld>
            <a:endParaRPr lang="fr-FR" dirty="0"/>
          </a:p>
        </p:txBody>
      </p:sp>
    </p:spTree>
    <p:extLst>
      <p:ext uri="{BB962C8B-B14F-4D97-AF65-F5344CB8AC3E}">
        <p14:creationId xmlns:p14="http://schemas.microsoft.com/office/powerpoint/2010/main" val="21194219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7</a:t>
            </a:fld>
            <a:endParaRPr lang="fr-FR" dirty="0"/>
          </a:p>
        </p:txBody>
      </p:sp>
    </p:spTree>
    <p:extLst>
      <p:ext uri="{BB962C8B-B14F-4D97-AF65-F5344CB8AC3E}">
        <p14:creationId xmlns:p14="http://schemas.microsoft.com/office/powerpoint/2010/main" val="346643869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9</a:t>
            </a:fld>
            <a:endParaRPr lang="fr-FR" dirty="0"/>
          </a:p>
        </p:txBody>
      </p:sp>
    </p:spTree>
    <p:extLst>
      <p:ext uri="{BB962C8B-B14F-4D97-AF65-F5344CB8AC3E}">
        <p14:creationId xmlns:p14="http://schemas.microsoft.com/office/powerpoint/2010/main" val="313423303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1B06CD8F-B7ED-4A05-9FB1-A01CC0EF02CC}" type="slidenum">
              <a:rPr kumimoji="0" lang="fr-FR" sz="1200" b="0" i="0" u="none" strike="noStrike" kern="1200" cap="none" spc="0" normalizeH="0" baseline="0" noProof="0" smtClean="0">
                <a:ln>
                  <a:noFill/>
                </a:ln>
                <a:solidFill>
                  <a:prstClr val="black"/>
                </a:solidFill>
                <a:effectLst/>
                <a:uLnTx/>
                <a:uFillTx/>
                <a:latin typeface="Arial" pitchFamily="34" charset="0"/>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1200" b="0" i="0" u="none" strike="noStrike" kern="1200" cap="none" spc="0" normalizeH="0" baseline="0" noProof="0" dirty="0">
              <a:ln>
                <a:noFill/>
              </a:ln>
              <a:solidFill>
                <a:prstClr val="black"/>
              </a:solidFill>
              <a:effectLst/>
              <a:uLnTx/>
              <a:uFillTx/>
              <a:latin typeface="Arial" pitchFamily="34" charset="0"/>
              <a:ea typeface="+mn-ea"/>
              <a:cs typeface="+mn-cs"/>
            </a:endParaRPr>
          </a:p>
        </p:txBody>
      </p:sp>
    </p:spTree>
    <p:extLst>
      <p:ext uri="{BB962C8B-B14F-4D97-AF65-F5344CB8AC3E}">
        <p14:creationId xmlns:p14="http://schemas.microsoft.com/office/powerpoint/2010/main" val="2404303410"/>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a:xfrm>
            <a:off x="685800" y="4343400"/>
            <a:ext cx="5486400" cy="4621088"/>
          </a:xfrm>
        </p:spPr>
        <p:txBody>
          <a:bodyPr>
            <a:normAutofit lnSpcReduction="10000"/>
          </a:bodyPr>
          <a:lstStyle/>
          <a:p>
            <a:r>
              <a:rPr lang="fr-FR" dirty="0" smtClean="0"/>
              <a:t>FAUX : la voie techno est destinée à des études de bac +3 à bac +5</a:t>
            </a:r>
          </a:p>
          <a:p>
            <a:pPr marL="0" marR="0" lvl="0" indent="0" algn="l" defTabSz="914400" rtl="0" eaLnBrk="1" fontAlgn="auto" latinLnBrk="0" hangingPunct="1">
              <a:lnSpc>
                <a:spcPct val="100000"/>
              </a:lnSpc>
              <a:spcBef>
                <a:spcPts val="0"/>
              </a:spcBef>
              <a:spcAft>
                <a:spcPts val="0"/>
              </a:spcAft>
              <a:buClrTx/>
              <a:buSzTx/>
              <a:buFontTx/>
              <a:buNone/>
              <a:tabLst/>
              <a:defRPr/>
            </a:pPr>
            <a:r>
              <a:rPr lang="fr-FR" baseline="0" dirty="0" smtClean="0"/>
              <a:t>Le bac techno est une étape et non une finalité en soi.</a:t>
            </a:r>
          </a:p>
          <a:p>
            <a:pPr marL="0" marR="0" lvl="0" indent="0" algn="l" defTabSz="914400" rtl="0" eaLnBrk="1" fontAlgn="auto" latinLnBrk="0" hangingPunct="1">
              <a:lnSpc>
                <a:spcPct val="100000"/>
              </a:lnSpc>
              <a:spcBef>
                <a:spcPts val="0"/>
              </a:spcBef>
              <a:spcAft>
                <a:spcPts val="0"/>
              </a:spcAft>
              <a:buClrTx/>
              <a:buSzTx/>
              <a:buFontTx/>
              <a:buNone/>
              <a:tabLst/>
              <a:defRPr/>
            </a:pPr>
            <a:endParaRPr lang="fr-FR" baseline="0" dirty="0" smtClean="0"/>
          </a:p>
          <a:p>
            <a:r>
              <a:rPr lang="fr-FR" dirty="0"/>
              <a:t>VRAI</a:t>
            </a:r>
          </a:p>
          <a:p>
            <a:r>
              <a:rPr lang="fr-FR" dirty="0"/>
              <a:t>Dans chacune des séries, les élèves suivent </a:t>
            </a:r>
            <a:r>
              <a:rPr lang="fr-FR" b="1" dirty="0"/>
              <a:t>trois enseignements de spécialité en première et deux en terminale</a:t>
            </a:r>
            <a:r>
              <a:rPr lang="fr-FR" dirty="0"/>
              <a:t>. Ces enseignements sont spécifiques à chaque série</a:t>
            </a:r>
          </a:p>
          <a:p>
            <a:r>
              <a:rPr lang="fr-FR" dirty="0"/>
              <a:t>Il y a aussi en 1</a:t>
            </a:r>
            <a:r>
              <a:rPr lang="fr-FR" baseline="30000" dirty="0"/>
              <a:t>re</a:t>
            </a:r>
            <a:r>
              <a:rPr lang="fr-FR" dirty="0"/>
              <a:t> 3 ES, puis 2 en terminale.</a:t>
            </a:r>
          </a:p>
          <a:p>
            <a:r>
              <a:rPr lang="fr-FR" dirty="0"/>
              <a:t>La voie G et la voie T implique des choix et le même type de </a:t>
            </a:r>
            <a:r>
              <a:rPr lang="fr-FR" dirty="0" smtClean="0"/>
              <a:t>structure</a:t>
            </a:r>
          </a:p>
          <a:p>
            <a:endParaRPr lang="fr-FR" dirty="0"/>
          </a:p>
          <a:p>
            <a:r>
              <a:rPr lang="fr-FR" dirty="0"/>
              <a:t>2022 : 3</a:t>
            </a:r>
            <a:r>
              <a:rPr lang="fr-FR" baseline="30000" dirty="0"/>
              <a:t>e</a:t>
            </a:r>
            <a:r>
              <a:rPr lang="fr-FR" dirty="0"/>
              <a:t> année de réforme du bac G</a:t>
            </a:r>
          </a:p>
          <a:p>
            <a:r>
              <a:rPr lang="fr-FR" dirty="0"/>
              <a:t>Le bac techno a aussi lui aussi été réformé en même </a:t>
            </a:r>
            <a:r>
              <a:rPr lang="fr-FR" dirty="0" smtClean="0"/>
              <a:t>temps</a:t>
            </a:r>
          </a:p>
          <a:p>
            <a:endParaRPr lang="fr-FR" dirty="0"/>
          </a:p>
          <a:p>
            <a:r>
              <a:rPr lang="fr-FR" dirty="0"/>
              <a:t>FAUX</a:t>
            </a:r>
          </a:p>
          <a:p>
            <a:r>
              <a:rPr lang="fr-FR" dirty="0"/>
              <a:t>Même si elle commence à limiter les possibles pour les élèves selon le choix de la série, mais pour autant les choix restent très </a:t>
            </a:r>
            <a:r>
              <a:rPr lang="fr-FR" dirty="0" smtClean="0"/>
              <a:t>larges</a:t>
            </a:r>
          </a:p>
          <a:p>
            <a:endParaRPr lang="fr-FR" dirty="0"/>
          </a:p>
          <a:p>
            <a:r>
              <a:rPr lang="fr-FR" dirty="0"/>
              <a:t>VRAI et FAUX : les série de la voie techno sont dans les mêmes lycées ont un côté plus concret. Le niveau d’exigence reste élevé pour pouvoir poursuivre des études </a:t>
            </a:r>
            <a:r>
              <a:rPr lang="fr-FR" dirty="0" smtClean="0"/>
              <a:t>choisies</a:t>
            </a:r>
          </a:p>
          <a:p>
            <a:endParaRPr lang="fr-FR" dirty="0" smtClean="0"/>
          </a:p>
          <a:p>
            <a:pPr>
              <a:buFontTx/>
              <a:buChar char="-"/>
            </a:pPr>
            <a:r>
              <a:rPr lang="fr-FR" i="1" dirty="0"/>
              <a:t>Périodes en entreprise et travail en atelier pratique au lycée</a:t>
            </a:r>
          </a:p>
          <a:p>
            <a:pPr>
              <a:buFontTx/>
              <a:buChar char="-"/>
            </a:pPr>
            <a:r>
              <a:rPr lang="fr-FR" i="1" dirty="0"/>
              <a:t>Enseignements différents ( à côtés des disciplines fondamentales, </a:t>
            </a:r>
            <a:r>
              <a:rPr lang="fr-FR" i="1" dirty="0" err="1"/>
              <a:t>co</a:t>
            </a:r>
            <a:r>
              <a:rPr lang="fr-FR" i="1" dirty="0"/>
              <a:t>-intervention, chef d’œuvre…</a:t>
            </a:r>
          </a:p>
          <a:p>
            <a:pPr>
              <a:buFontTx/>
              <a:buChar char="-"/>
            </a:pPr>
            <a:r>
              <a:rPr lang="fr-FR" i="1" dirty="0"/>
              <a:t>Poursuites d’études différentes même si…</a:t>
            </a:r>
          </a:p>
          <a:p>
            <a:pPr>
              <a:buFontTx/>
              <a:buChar char="-"/>
            </a:pPr>
            <a:r>
              <a:rPr lang="fr-FR" i="1" dirty="0"/>
              <a:t>Evaluation majoritaire par compétences.</a:t>
            </a:r>
          </a:p>
          <a:p>
            <a:endParaRPr lang="fr-FR" dirty="0"/>
          </a:p>
          <a:p>
            <a:endParaRPr lang="fr-FR" dirty="0"/>
          </a:p>
          <a:p>
            <a:endParaRPr lang="fr-FR" dirty="0" smtClean="0"/>
          </a:p>
          <a:p>
            <a:endParaRPr lang="fr-FR" dirty="0"/>
          </a:p>
          <a:p>
            <a:endParaRPr lang="fr-FR" dirty="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smtClean="0"/>
          </a:p>
          <a:p>
            <a:pPr marL="0" marR="0" lvl="0" indent="0" algn="l" defTabSz="914400" rtl="0" eaLnBrk="1" fontAlgn="auto" latinLnBrk="0" hangingPunct="1">
              <a:lnSpc>
                <a:spcPct val="100000"/>
              </a:lnSpc>
              <a:spcBef>
                <a:spcPts val="0"/>
              </a:spcBef>
              <a:spcAft>
                <a:spcPts val="0"/>
              </a:spcAft>
              <a:buClrTx/>
              <a:buSzTx/>
              <a:buFontTx/>
              <a:buNone/>
              <a:tabLst/>
              <a:defRPr/>
            </a:pP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13</a:t>
            </a:fld>
            <a:endParaRPr lang="fr-FR" dirty="0"/>
          </a:p>
        </p:txBody>
      </p:sp>
    </p:spTree>
    <p:extLst>
      <p:ext uri="{BB962C8B-B14F-4D97-AF65-F5344CB8AC3E}">
        <p14:creationId xmlns:p14="http://schemas.microsoft.com/office/powerpoint/2010/main" val="33959970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fr-FR" dirty="0" smtClean="0"/>
              <a:t>Avant</a:t>
            </a:r>
            <a:r>
              <a:rPr lang="fr-FR" baseline="0" dirty="0" smtClean="0"/>
              <a:t> de démarrer faire un point sur l’orientation vers le LEGT</a:t>
            </a:r>
            <a:endParaRPr lang="fr-FR" dirty="0" smtClean="0"/>
          </a:p>
          <a:p>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14</a:t>
            </a:fld>
            <a:endParaRPr lang="fr-FR" dirty="0"/>
          </a:p>
        </p:txBody>
      </p:sp>
    </p:spTree>
    <p:extLst>
      <p:ext uri="{BB962C8B-B14F-4D97-AF65-F5344CB8AC3E}">
        <p14:creationId xmlns:p14="http://schemas.microsoft.com/office/powerpoint/2010/main" val="146449076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952500" y="685800"/>
            <a:ext cx="4953000" cy="3429000"/>
          </a:xfrm>
        </p:spPr>
      </p:sp>
      <p:sp>
        <p:nvSpPr>
          <p:cNvPr id="3" name="Espace réservé des notes 2"/>
          <p:cNvSpPr>
            <a:spLocks noGrp="1"/>
          </p:cNvSpPr>
          <p:nvPr>
            <p:ph type="body" idx="1"/>
          </p:nvPr>
        </p:nvSpPr>
        <p:spPr/>
        <p:txBody>
          <a:bodyPr/>
          <a:lstStyle/>
          <a:p>
            <a:r>
              <a:rPr lang="fr-FR" dirty="0" smtClean="0"/>
              <a:t>Niveau d’abstraction exigeant mais on passe d’abord par l’expérimentation avant d’arriver à la théorie</a:t>
            </a:r>
          </a:p>
          <a:p>
            <a:r>
              <a:rPr lang="fr-FR" dirty="0" smtClean="0"/>
              <a:t>Objectif : permettre à chacun de choisir sa propre trajectoire</a:t>
            </a:r>
            <a:endParaRPr lang="fr-FR" dirty="0"/>
          </a:p>
        </p:txBody>
      </p:sp>
      <p:sp>
        <p:nvSpPr>
          <p:cNvPr id="4" name="Espace réservé du numéro de diapositive 3"/>
          <p:cNvSpPr>
            <a:spLocks noGrp="1"/>
          </p:cNvSpPr>
          <p:nvPr>
            <p:ph type="sldNum" sz="quarter" idx="10"/>
          </p:nvPr>
        </p:nvSpPr>
        <p:spPr/>
        <p:txBody>
          <a:bodyPr/>
          <a:lstStyle/>
          <a:p>
            <a:fld id="{1B06CD8F-B7ED-4A05-9FB1-A01CC0EF02CC}" type="slidenum">
              <a:rPr lang="fr-FR" smtClean="0"/>
              <a:pPr/>
              <a:t>15</a:t>
            </a:fld>
            <a:endParaRPr lang="fr-FR" dirty="0"/>
          </a:p>
        </p:txBody>
      </p:sp>
    </p:spTree>
    <p:extLst>
      <p:ext uri="{BB962C8B-B14F-4D97-AF65-F5344CB8AC3E}">
        <p14:creationId xmlns:p14="http://schemas.microsoft.com/office/powerpoint/2010/main" val="205916007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Couverture">
    <p:spTree>
      <p:nvGrpSpPr>
        <p:cNvPr id="1" name=""/>
        <p:cNvGrpSpPr/>
        <p:nvPr/>
      </p:nvGrpSpPr>
      <p:grpSpPr>
        <a:xfrm>
          <a:off x="0" y="0"/>
          <a:ext cx="0" cy="0"/>
          <a:chOff x="0" y="0"/>
          <a:chExt cx="0" cy="0"/>
        </a:xfrm>
      </p:grpSpPr>
      <p:pic>
        <p:nvPicPr>
          <p:cNvPr id="8" name="Imag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416498" y="235912"/>
            <a:ext cx="4474976" cy="2824088"/>
          </a:xfrm>
          <a:prstGeom prst="rect">
            <a:avLst/>
          </a:prstGeom>
        </p:spPr>
      </p:pic>
      <p:sp>
        <p:nvSpPr>
          <p:cNvPr id="4" name="Espace réservé de la date 3"/>
          <p:cNvSpPr>
            <a:spLocks noGrp="1"/>
          </p:cNvSpPr>
          <p:nvPr>
            <p:ph type="dt" sz="half" idx="10"/>
          </p:nvPr>
        </p:nvSpPr>
        <p:spPr bwMode="gray">
          <a:xfrm>
            <a:off x="0" y="6618000"/>
            <a:ext cx="195000" cy="240000"/>
          </a:xfrm>
          <a:ln>
            <a:solidFill>
              <a:schemeClr val="tx1">
                <a:alpha val="0"/>
              </a:schemeClr>
            </a:solidFill>
          </a:ln>
        </p:spPr>
        <p:txBody>
          <a:bodyPr/>
          <a:lstStyle>
            <a:lvl1pPr>
              <a:defRPr sz="100">
                <a:solidFill>
                  <a:schemeClr val="tx1">
                    <a:alpha val="0"/>
                  </a:schemeClr>
                </a:solidFill>
              </a:defRPr>
            </a:lvl1pPr>
          </a:lstStyle>
          <a:p>
            <a:r>
              <a:rPr lang="fr-FR"/>
              <a:t>XX/XX/XXXX</a:t>
            </a:r>
            <a:endParaRPr lang="fr-FR" dirty="0"/>
          </a:p>
        </p:txBody>
      </p:sp>
      <p:sp>
        <p:nvSpPr>
          <p:cNvPr id="5" name="Espace réservé du pied de page 4"/>
          <p:cNvSpPr>
            <a:spLocks noGrp="1"/>
          </p:cNvSpPr>
          <p:nvPr>
            <p:ph type="ftr" sz="quarter" idx="11"/>
          </p:nvPr>
        </p:nvSpPr>
        <p:spPr bwMode="gray">
          <a:xfrm>
            <a:off x="780000" y="5226529"/>
            <a:ext cx="3510000" cy="1200000"/>
          </a:xfrm>
        </p:spPr>
        <p:txBody>
          <a:bodyPr anchor="b" anchorCtr="0"/>
          <a:lstStyle>
            <a:lvl1pPr>
              <a:defRPr sz="1150"/>
            </a:lvl1pPr>
          </a:lstStyle>
          <a:p>
            <a:r>
              <a:rPr lang="fr-FR" dirty="0"/>
              <a:t>Intitulé de la direction/service interministérielle</a:t>
            </a:r>
          </a:p>
        </p:txBody>
      </p:sp>
      <p:sp>
        <p:nvSpPr>
          <p:cNvPr id="6" name="Espace réservé du numéro de diapositive 5"/>
          <p:cNvSpPr>
            <a:spLocks noGrp="1"/>
          </p:cNvSpPr>
          <p:nvPr>
            <p:ph type="sldNum" sz="quarter" idx="12"/>
          </p:nvPr>
        </p:nvSpPr>
        <p:spPr bwMode="gray">
          <a:xfrm>
            <a:off x="0" y="6618000"/>
            <a:ext cx="195000" cy="240000"/>
          </a:xfrm>
          <a:ln>
            <a:solidFill>
              <a:schemeClr val="tx1">
                <a:alpha val="0"/>
              </a:schemeClr>
            </a:solidFill>
          </a:ln>
        </p:spPr>
        <p:txBody>
          <a:bodyPr/>
          <a:lstStyle>
            <a:lvl1pPr>
              <a:defRPr sz="100">
                <a:solidFill>
                  <a:schemeClr val="tx1">
                    <a:alpha val="0"/>
                  </a:schemeClr>
                </a:solidFill>
              </a:defRPr>
            </a:lvl1pPr>
          </a:lstStyle>
          <a:p>
            <a:fld id="{10C140CD-8AED-46FF-A9A2-77308F3F39AE}" type="slidenum">
              <a:rPr lang="fr-FR" smtClean="0"/>
              <a:pPr/>
              <a:t>‹N°›</a:t>
            </a:fld>
            <a:endParaRPr lang="fr-FR" dirty="0"/>
          </a:p>
        </p:txBody>
      </p:sp>
      <p:sp>
        <p:nvSpPr>
          <p:cNvPr id="7" name="Titre 6"/>
          <p:cNvSpPr>
            <a:spLocks noGrp="1"/>
          </p:cNvSpPr>
          <p:nvPr>
            <p:ph type="title" hasCustomPrompt="1"/>
          </p:nvPr>
        </p:nvSpPr>
        <p:spPr bwMode="gray">
          <a:xfrm>
            <a:off x="0" y="0"/>
            <a:ext cx="195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Tree>
    <p:extLst>
      <p:ext uri="{BB962C8B-B14F-4D97-AF65-F5344CB8AC3E}">
        <p14:creationId xmlns:p14="http://schemas.microsoft.com/office/powerpoint/2010/main" val="34326109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Obj" preserve="1">
  <p:cSld name="Deux contenus">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sz="half" idx="1"/>
          </p:nvPr>
        </p:nvSpPr>
        <p:spPr>
          <a:xfrm>
            <a:off x="49530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contenu 3"/>
          <p:cNvSpPr>
            <a:spLocks noGrp="1"/>
          </p:cNvSpPr>
          <p:nvPr>
            <p:ph sz="half" idx="2"/>
          </p:nvPr>
        </p:nvSpPr>
        <p:spPr>
          <a:xfrm>
            <a:off x="5035550" y="1600204"/>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r>
              <a:rPr lang="fr-FR" smtClean="0"/>
              <a:t>GT voie techno AIN décembre 2023</a:t>
            </a:r>
            <a:endParaRPr lang="fr-FR"/>
          </a:p>
        </p:txBody>
      </p:sp>
      <p:sp>
        <p:nvSpPr>
          <p:cNvPr id="7" name="Espace réservé du numéro de diapositive 6"/>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8795563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TxTwoObj" preserve="1">
  <p:cSld name="Comparaison">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lvl1pPr>
              <a:defRPr/>
            </a:lvl1pPr>
          </a:lstStyle>
          <a:p>
            <a:r>
              <a:rPr lang="fr-FR" smtClean="0"/>
              <a:t>Cliquez pour modifier le style du titre</a:t>
            </a:r>
            <a:endParaRPr lang="fr-FR"/>
          </a:p>
        </p:txBody>
      </p:sp>
      <p:sp>
        <p:nvSpPr>
          <p:cNvPr id="3" name="Espace réservé du texte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4" name="Espace réservé du contenu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5" name="Espace réservé du texte 4"/>
          <p:cNvSpPr>
            <a:spLocks noGrp="1"/>
          </p:cNvSpPr>
          <p:nvPr>
            <p:ph type="body" sz="quarter" idx="3"/>
          </p:nvPr>
        </p:nvSpPr>
        <p:spPr>
          <a:xfrm>
            <a:off x="5032113"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fr-FR" smtClean="0"/>
              <a:t>Cliquez pour modifier les styles du texte du masque</a:t>
            </a:r>
          </a:p>
        </p:txBody>
      </p:sp>
      <p:sp>
        <p:nvSpPr>
          <p:cNvPr id="6" name="Espace réservé du contenu 5"/>
          <p:cNvSpPr>
            <a:spLocks noGrp="1"/>
          </p:cNvSpPr>
          <p:nvPr>
            <p:ph sz="quarter" idx="4"/>
          </p:nvPr>
        </p:nvSpPr>
        <p:spPr>
          <a:xfrm>
            <a:off x="5032113"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7" name="Espace réservé de la date 6"/>
          <p:cNvSpPr>
            <a:spLocks noGrp="1"/>
          </p:cNvSpPr>
          <p:nvPr>
            <p:ph type="dt" sz="half" idx="10"/>
          </p:nvPr>
        </p:nvSpPr>
        <p:spPr/>
        <p:txBody>
          <a:bodyPr/>
          <a:lstStyle/>
          <a:p>
            <a:endParaRPr lang="fr-FR"/>
          </a:p>
        </p:txBody>
      </p:sp>
      <p:sp>
        <p:nvSpPr>
          <p:cNvPr id="8" name="Espace réservé du pied de page 7"/>
          <p:cNvSpPr>
            <a:spLocks noGrp="1"/>
          </p:cNvSpPr>
          <p:nvPr>
            <p:ph type="ftr" sz="quarter" idx="11"/>
          </p:nvPr>
        </p:nvSpPr>
        <p:spPr/>
        <p:txBody>
          <a:bodyPr/>
          <a:lstStyle/>
          <a:p>
            <a:r>
              <a:rPr lang="fr-FR" smtClean="0"/>
              <a:t>GT voie techno AIN décembre 2023</a:t>
            </a:r>
            <a:endParaRPr lang="fr-FR"/>
          </a:p>
        </p:txBody>
      </p:sp>
      <p:sp>
        <p:nvSpPr>
          <p:cNvPr id="9" name="Espace réservé du numéro de diapositive 8"/>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429406841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Only" preserve="1">
  <p:cSld name="Titre seu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e la date 2"/>
          <p:cNvSpPr>
            <a:spLocks noGrp="1"/>
          </p:cNvSpPr>
          <p:nvPr>
            <p:ph type="dt" sz="half" idx="10"/>
          </p:nvPr>
        </p:nvSpPr>
        <p:spPr/>
        <p:txBody>
          <a:bodyPr/>
          <a:lstStyle/>
          <a:p>
            <a:endParaRPr lang="fr-FR"/>
          </a:p>
        </p:txBody>
      </p:sp>
      <p:sp>
        <p:nvSpPr>
          <p:cNvPr id="4" name="Espace réservé du pied de page 3"/>
          <p:cNvSpPr>
            <a:spLocks noGrp="1"/>
          </p:cNvSpPr>
          <p:nvPr>
            <p:ph type="ftr" sz="quarter" idx="11"/>
          </p:nvPr>
        </p:nvSpPr>
        <p:spPr/>
        <p:txBody>
          <a:bodyPr/>
          <a:lstStyle/>
          <a:p>
            <a:r>
              <a:rPr lang="fr-FR" smtClean="0"/>
              <a:t>GT voie techno AIN décembre 2023</a:t>
            </a:r>
            <a:endParaRPr lang="fr-FR"/>
          </a:p>
        </p:txBody>
      </p:sp>
      <p:sp>
        <p:nvSpPr>
          <p:cNvPr id="5" name="Espace réservé du numéro de diapositive 4"/>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30420845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Vide">
    <p:spTree>
      <p:nvGrpSpPr>
        <p:cNvPr id="1" name=""/>
        <p:cNvGrpSpPr/>
        <p:nvPr/>
      </p:nvGrpSpPr>
      <p:grpSpPr>
        <a:xfrm>
          <a:off x="0" y="0"/>
          <a:ext cx="0" cy="0"/>
          <a:chOff x="0" y="0"/>
          <a:chExt cx="0" cy="0"/>
        </a:xfrm>
      </p:grpSpPr>
      <p:sp>
        <p:nvSpPr>
          <p:cNvPr id="2" name="Espace réservé de la date 1"/>
          <p:cNvSpPr>
            <a:spLocks noGrp="1"/>
          </p:cNvSpPr>
          <p:nvPr>
            <p:ph type="dt" sz="half" idx="10"/>
          </p:nvPr>
        </p:nvSpPr>
        <p:spPr/>
        <p:txBody>
          <a:bodyPr/>
          <a:lstStyle/>
          <a:p>
            <a:endParaRPr lang="fr-FR"/>
          </a:p>
        </p:txBody>
      </p:sp>
      <p:sp>
        <p:nvSpPr>
          <p:cNvPr id="3" name="Espace réservé du pied de page 2"/>
          <p:cNvSpPr>
            <a:spLocks noGrp="1"/>
          </p:cNvSpPr>
          <p:nvPr>
            <p:ph type="ftr" sz="quarter" idx="11"/>
          </p:nvPr>
        </p:nvSpPr>
        <p:spPr/>
        <p:txBody>
          <a:bodyPr/>
          <a:lstStyle/>
          <a:p>
            <a:r>
              <a:rPr lang="fr-FR" smtClean="0"/>
              <a:t>GT voie techno AIN décembre 2023</a:t>
            </a:r>
            <a:endParaRPr lang="fr-FR"/>
          </a:p>
        </p:txBody>
      </p:sp>
      <p:sp>
        <p:nvSpPr>
          <p:cNvPr id="4" name="Espace réservé du numéro de diapositive 3"/>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156409228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Tx" preserve="1">
  <p:cSld name="Contenu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495300" y="273050"/>
            <a:ext cx="3259006" cy="1162050"/>
          </a:xfrm>
        </p:spPr>
        <p:txBody>
          <a:bodyPr anchor="b"/>
          <a:lstStyle>
            <a:lvl1pPr algn="l">
              <a:defRPr sz="2000" b="1"/>
            </a:lvl1pPr>
          </a:lstStyle>
          <a:p>
            <a:r>
              <a:rPr lang="fr-FR" smtClean="0"/>
              <a:t>Cliquez pour modifier le style du titre</a:t>
            </a:r>
            <a:endParaRPr lang="fr-FR"/>
          </a:p>
        </p:txBody>
      </p:sp>
      <p:sp>
        <p:nvSpPr>
          <p:cNvPr id="3" name="Espace réservé du contenu 2"/>
          <p:cNvSpPr>
            <a:spLocks noGrp="1"/>
          </p:cNvSpPr>
          <p:nvPr>
            <p:ph idx="1"/>
          </p:nvPr>
        </p:nvSpPr>
        <p:spPr>
          <a:xfrm>
            <a:off x="3872972" y="273052"/>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u texte 3"/>
          <p:cNvSpPr>
            <a:spLocks noGrp="1"/>
          </p:cNvSpPr>
          <p:nvPr>
            <p:ph type="body" sz="half" idx="2"/>
          </p:nvPr>
        </p:nvSpPr>
        <p:spPr>
          <a:xfrm>
            <a:off x="495300" y="1435102"/>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r>
              <a:rPr lang="fr-FR" smtClean="0"/>
              <a:t>GT voie techno AIN décembre 2023</a:t>
            </a:r>
            <a:endParaRPr lang="fr-FR"/>
          </a:p>
        </p:txBody>
      </p:sp>
      <p:sp>
        <p:nvSpPr>
          <p:cNvPr id="7" name="Espace réservé du numéro de diapositive 6"/>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323605452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reserve="1">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1941645" y="4800600"/>
            <a:ext cx="5943600" cy="566738"/>
          </a:xfrm>
        </p:spPr>
        <p:txBody>
          <a:bodyPr anchor="b"/>
          <a:lstStyle>
            <a:lvl1pPr algn="l">
              <a:defRPr sz="2000" b="1"/>
            </a:lvl1pPr>
          </a:lstStyle>
          <a:p>
            <a:r>
              <a:rPr lang="fr-FR" smtClean="0"/>
              <a:t>Cliquez pour modifier le style du titre</a:t>
            </a:r>
            <a:endParaRPr lang="fr-FR"/>
          </a:p>
        </p:txBody>
      </p:sp>
      <p:sp>
        <p:nvSpPr>
          <p:cNvPr id="3" name="Espace réservé pour une image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fr-FR" smtClean="0"/>
              <a:t>Cliquez pour modifier les styles du texte du masque</a:t>
            </a:r>
          </a:p>
        </p:txBody>
      </p:sp>
      <p:sp>
        <p:nvSpPr>
          <p:cNvPr id="5" name="Espace réservé de la date 4"/>
          <p:cNvSpPr>
            <a:spLocks noGrp="1"/>
          </p:cNvSpPr>
          <p:nvPr>
            <p:ph type="dt" sz="half" idx="10"/>
          </p:nvPr>
        </p:nvSpPr>
        <p:spPr/>
        <p:txBody>
          <a:bodyPr/>
          <a:lstStyle/>
          <a:p>
            <a:endParaRPr lang="fr-FR"/>
          </a:p>
        </p:txBody>
      </p:sp>
      <p:sp>
        <p:nvSpPr>
          <p:cNvPr id="6" name="Espace réservé du pied de page 5"/>
          <p:cNvSpPr>
            <a:spLocks noGrp="1"/>
          </p:cNvSpPr>
          <p:nvPr>
            <p:ph type="ftr" sz="quarter" idx="11"/>
          </p:nvPr>
        </p:nvSpPr>
        <p:spPr/>
        <p:txBody>
          <a:bodyPr/>
          <a:lstStyle/>
          <a:p>
            <a:r>
              <a:rPr lang="fr-FR" smtClean="0"/>
              <a:t>GT voie techno AIN décembre 2023</a:t>
            </a:r>
            <a:endParaRPr lang="fr-FR"/>
          </a:p>
        </p:txBody>
      </p:sp>
      <p:sp>
        <p:nvSpPr>
          <p:cNvPr id="7" name="Espace réservé du numéro de diapositive 6"/>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281245639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re et texte vertical">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texte vertical 2"/>
          <p:cNvSpPr>
            <a:spLocks noGrp="1"/>
          </p:cNvSpPr>
          <p:nvPr>
            <p:ph type="body" orient="vert" idx="1"/>
          </p:nvPr>
        </p:nvSpPr>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GT voie techno AIN décembre 2023</a:t>
            </a:r>
            <a:endParaRPr lang="fr-FR"/>
          </a:p>
        </p:txBody>
      </p:sp>
      <p:sp>
        <p:nvSpPr>
          <p:cNvPr id="6" name="Espace réservé du numéro de diapositive 5"/>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167153491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Titre vertical et texte">
    <p:spTree>
      <p:nvGrpSpPr>
        <p:cNvPr id="1" name=""/>
        <p:cNvGrpSpPr/>
        <p:nvPr/>
      </p:nvGrpSpPr>
      <p:grpSpPr>
        <a:xfrm>
          <a:off x="0" y="0"/>
          <a:ext cx="0" cy="0"/>
          <a:chOff x="0" y="0"/>
          <a:chExt cx="0" cy="0"/>
        </a:xfrm>
      </p:grpSpPr>
      <p:sp>
        <p:nvSpPr>
          <p:cNvPr id="2" name="Titre vertical 1"/>
          <p:cNvSpPr>
            <a:spLocks noGrp="1"/>
          </p:cNvSpPr>
          <p:nvPr>
            <p:ph type="title" orient="vert"/>
          </p:nvPr>
        </p:nvSpPr>
        <p:spPr>
          <a:xfrm>
            <a:off x="7181850" y="274639"/>
            <a:ext cx="2228850" cy="5851525"/>
          </a:xfrm>
        </p:spPr>
        <p:txBody>
          <a:bodyPr vert="eaVert"/>
          <a:lstStyle/>
          <a:p>
            <a:r>
              <a:rPr lang="fr-FR" smtClean="0"/>
              <a:t>Cliquez pour modifier le style du titre</a:t>
            </a:r>
            <a:endParaRPr lang="fr-FR"/>
          </a:p>
        </p:txBody>
      </p:sp>
      <p:sp>
        <p:nvSpPr>
          <p:cNvPr id="3" name="Espace réservé du texte vertical 2"/>
          <p:cNvSpPr>
            <a:spLocks noGrp="1"/>
          </p:cNvSpPr>
          <p:nvPr>
            <p:ph type="body" orient="vert" idx="1"/>
          </p:nvPr>
        </p:nvSpPr>
        <p:spPr>
          <a:xfrm>
            <a:off x="495300" y="274639"/>
            <a:ext cx="6521450" cy="5851525"/>
          </a:xfrm>
        </p:spPr>
        <p:txBody>
          <a:bodyPr vert="eaVert"/>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GT voie techno AIN décembre 2023</a:t>
            </a:r>
            <a:endParaRPr lang="fr-FR"/>
          </a:p>
        </p:txBody>
      </p:sp>
      <p:sp>
        <p:nvSpPr>
          <p:cNvPr id="6" name="Espace réservé du numéro de diapositive 5"/>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294272930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_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389999" y="1200000"/>
            <a:ext cx="9126000" cy="960000"/>
          </a:xfrm>
        </p:spPr>
        <p:txBody>
          <a:bodyPr/>
          <a:lstStyle/>
          <a:p>
            <a:r>
              <a:rPr lang="fr-FR" noProof="0" dirty="0"/>
              <a:t>Titre</a:t>
            </a:r>
            <a:endParaRPr lang="fr-FR" dirty="0"/>
          </a:p>
        </p:txBody>
      </p:sp>
      <p:sp>
        <p:nvSpPr>
          <p:cNvPr id="5" name="Espace réservé de la date 4"/>
          <p:cNvSpPr>
            <a:spLocks noGrp="1"/>
          </p:cNvSpPr>
          <p:nvPr>
            <p:ph type="dt" sz="half" idx="10"/>
          </p:nvPr>
        </p:nvSpPr>
        <p:spPr bwMode="gray"/>
        <p:txBody>
          <a:bodyPr/>
          <a:lstStyle/>
          <a:p>
            <a:pPr algn="r"/>
            <a:endParaRPr lang="fr-FR" cap="all" dirty="0"/>
          </a:p>
        </p:txBody>
      </p:sp>
      <p:sp>
        <p:nvSpPr>
          <p:cNvPr id="6" name="Espace réservé du pied de page 5"/>
          <p:cNvSpPr>
            <a:spLocks noGrp="1"/>
          </p:cNvSpPr>
          <p:nvPr>
            <p:ph type="ftr" sz="quarter" idx="11"/>
          </p:nvPr>
        </p:nvSpPr>
        <p:spPr bwMode="gray"/>
        <p:txBody>
          <a:bodyPr/>
          <a:lstStyle/>
          <a:p>
            <a:r>
              <a:rPr lang="fr-FR" smtClean="0"/>
              <a:t>GT voie techno AIN décembre 2023</a:t>
            </a:r>
            <a:endParaRPr lang="fr-FR" dirty="0"/>
          </a:p>
        </p:txBody>
      </p:sp>
      <p:sp>
        <p:nvSpPr>
          <p:cNvPr id="7" name="Espace réservé du numéro de diapositive 6"/>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9" name="Espace réservé du contenu 8"/>
          <p:cNvSpPr>
            <a:spLocks noGrp="1"/>
          </p:cNvSpPr>
          <p:nvPr>
            <p:ph sz="quarter" idx="14" hasCustomPrompt="1"/>
          </p:nvPr>
        </p:nvSpPr>
        <p:spPr bwMode="gray">
          <a:xfrm>
            <a:off x="389998" y="2448000"/>
            <a:ext cx="9126000" cy="3432000"/>
          </a:xfrm>
        </p:spPr>
        <p:txBody>
          <a:bodyPr/>
          <a:lstStyle>
            <a:lvl1pPr>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588000" y="240000"/>
            <a:ext cx="5928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Tree>
    <p:extLst>
      <p:ext uri="{BB962C8B-B14F-4D97-AF65-F5344CB8AC3E}">
        <p14:creationId xmlns:p14="http://schemas.microsoft.com/office/powerpoint/2010/main" val="403892381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Titre et sous-titre">
    <p:spTree>
      <p:nvGrpSpPr>
        <p:cNvPr id="1" name=""/>
        <p:cNvGrpSpPr/>
        <p:nvPr/>
      </p:nvGrpSpPr>
      <p:grpSpPr>
        <a:xfrm>
          <a:off x="0" y="0"/>
          <a:ext cx="0" cy="0"/>
          <a:chOff x="0" y="0"/>
          <a:chExt cx="0" cy="0"/>
        </a:xfrm>
      </p:grpSpPr>
      <p:pic>
        <p:nvPicPr>
          <p:cNvPr id="9" name="Image 8"/>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80002" y="180000"/>
            <a:ext cx="2534412" cy="1599428"/>
          </a:xfrm>
          <a:prstGeom prst="rect">
            <a:avLst/>
          </a:prstGeom>
        </p:spPr>
      </p:pic>
      <p:sp>
        <p:nvSpPr>
          <p:cNvPr id="7" name="Titre 6"/>
          <p:cNvSpPr>
            <a:spLocks noGrp="1"/>
          </p:cNvSpPr>
          <p:nvPr>
            <p:ph type="title" hasCustomPrompt="1"/>
          </p:nvPr>
        </p:nvSpPr>
        <p:spPr bwMode="gray">
          <a:xfrm>
            <a:off x="0" y="0"/>
            <a:ext cx="195000" cy="240000"/>
          </a:xfrm>
          <a:ln>
            <a:solidFill>
              <a:schemeClr val="tx1">
                <a:alpha val="0"/>
              </a:schemeClr>
            </a:solidFill>
          </a:ln>
        </p:spPr>
        <p:txBody>
          <a:bodyPr/>
          <a:lstStyle>
            <a:lvl1pPr>
              <a:defRPr sz="100">
                <a:solidFill>
                  <a:schemeClr val="tx1">
                    <a:alpha val="0"/>
                  </a:schemeClr>
                </a:solidFill>
              </a:defRPr>
            </a:lvl1pPr>
          </a:lstStyle>
          <a:p>
            <a:r>
              <a:rPr lang="fr-FR" dirty="0"/>
              <a:t>Titre</a:t>
            </a:r>
          </a:p>
        </p:txBody>
      </p:sp>
      <p:sp>
        <p:nvSpPr>
          <p:cNvPr id="2" name="Espace réservé de la date 1"/>
          <p:cNvSpPr>
            <a:spLocks noGrp="1"/>
          </p:cNvSpPr>
          <p:nvPr>
            <p:ph type="dt" sz="half" idx="10"/>
          </p:nvPr>
        </p:nvSpPr>
        <p:spPr bwMode="gray"/>
        <p:txBody>
          <a:bodyPr/>
          <a:lstStyle/>
          <a:p>
            <a:pPr algn="r"/>
            <a:r>
              <a:rPr lang="fr-FR" cap="all"/>
              <a:t>XX/XX/XXXX</a:t>
            </a:r>
            <a:endParaRPr lang="fr-FR" cap="all" dirty="0"/>
          </a:p>
        </p:txBody>
      </p:sp>
      <p:sp>
        <p:nvSpPr>
          <p:cNvPr id="3" name="Espace réservé du pied de page 2"/>
          <p:cNvSpPr>
            <a:spLocks noGrp="1"/>
          </p:cNvSpPr>
          <p:nvPr>
            <p:ph type="ftr" sz="quarter" idx="11"/>
          </p:nvPr>
        </p:nvSpPr>
        <p:spPr bwMode="gray"/>
        <p:txBody>
          <a:bodyPr/>
          <a:lstStyle/>
          <a:p>
            <a:r>
              <a:rPr lang="fr-FR"/>
              <a:t>Intitulé de la direction/service interministérielle</a:t>
            </a:r>
            <a:endParaRPr lang="fr-FR" dirty="0"/>
          </a:p>
        </p:txBody>
      </p:sp>
      <p:sp>
        <p:nvSpPr>
          <p:cNvPr id="8" name="Espace réservé du numéro de diapositive 7"/>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1" name="Espace réservé du texte 10"/>
          <p:cNvSpPr>
            <a:spLocks noGrp="1"/>
          </p:cNvSpPr>
          <p:nvPr>
            <p:ph type="body" sz="quarter" idx="13" hasCustomPrompt="1"/>
          </p:nvPr>
        </p:nvSpPr>
        <p:spPr bwMode="gray">
          <a:xfrm>
            <a:off x="390000" y="3128061"/>
            <a:ext cx="9126000" cy="2769600"/>
          </a:xfrm>
        </p:spPr>
        <p:txBody>
          <a:bodyPr/>
          <a:lstStyle>
            <a:lvl1pPr>
              <a:lnSpc>
                <a:spcPct val="90000"/>
              </a:lnSpc>
              <a:spcAft>
                <a:spcPts val="0"/>
              </a:spcAft>
              <a:defRPr sz="3250" b="1" cap="all" baseline="0"/>
            </a:lvl1pPr>
            <a:lvl2pPr marL="0" indent="0">
              <a:spcBef>
                <a:spcPts val="500"/>
              </a:spcBef>
              <a:spcAft>
                <a:spcPts val="0"/>
              </a:spcAft>
              <a:buNone/>
              <a:defRPr sz="1850"/>
            </a:lvl2pPr>
          </a:lstStyle>
          <a:p>
            <a:pPr lvl="0"/>
            <a:r>
              <a:rPr lang="fr-FR" dirty="0"/>
              <a:t>Titre</a:t>
            </a:r>
          </a:p>
          <a:p>
            <a:pPr lvl="1"/>
            <a:r>
              <a:rPr lang="fr-FR" dirty="0"/>
              <a:t>Sous-titre</a:t>
            </a:r>
          </a:p>
        </p:txBody>
      </p:sp>
      <p:cxnSp>
        <p:nvCxnSpPr>
          <p:cNvPr id="12" name="Connecteur droit 11"/>
          <p:cNvCxnSpPr/>
          <p:nvPr userDrawn="1"/>
        </p:nvCxnSpPr>
        <p:spPr bwMode="gray">
          <a:xfrm>
            <a:off x="390000" y="6379200"/>
            <a:ext cx="9126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48390452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ommaire">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89999" y="1200000"/>
            <a:ext cx="9126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8" name="Espace réservé du texte 7"/>
          <p:cNvSpPr>
            <a:spLocks noGrp="1"/>
          </p:cNvSpPr>
          <p:nvPr>
            <p:ph type="body" sz="quarter" idx="13" hasCustomPrompt="1"/>
          </p:nvPr>
        </p:nvSpPr>
        <p:spPr bwMode="gray">
          <a:xfrm>
            <a:off x="389998" y="2522624"/>
            <a:ext cx="273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9" name="Espace réservé du texte 7"/>
          <p:cNvSpPr>
            <a:spLocks noGrp="1"/>
          </p:cNvSpPr>
          <p:nvPr>
            <p:ph type="body" sz="quarter" idx="14" hasCustomPrompt="1"/>
          </p:nvPr>
        </p:nvSpPr>
        <p:spPr bwMode="gray">
          <a:xfrm>
            <a:off x="3588000" y="2524800"/>
            <a:ext cx="273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
        <p:nvSpPr>
          <p:cNvPr id="10" name="Espace réservé du texte 7"/>
          <p:cNvSpPr>
            <a:spLocks noGrp="1"/>
          </p:cNvSpPr>
          <p:nvPr>
            <p:ph type="body" sz="quarter" idx="15" hasCustomPrompt="1"/>
          </p:nvPr>
        </p:nvSpPr>
        <p:spPr bwMode="gray">
          <a:xfrm>
            <a:off x="6785999" y="2524800"/>
            <a:ext cx="2730000" cy="3374400"/>
          </a:xfrm>
        </p:spPr>
        <p:txBody>
          <a:bodyPr/>
          <a:lstStyle>
            <a:lvl1pPr marL="143996" indent="-143996">
              <a:spcBef>
                <a:spcPts val="400"/>
              </a:spcBef>
              <a:spcAft>
                <a:spcPts val="800"/>
              </a:spcAft>
              <a:buFont typeface="+mj-lt"/>
              <a:buAutoNum type="arabicPeriod"/>
              <a:defRPr b="1"/>
            </a:lvl1pPr>
            <a:lvl2pPr marL="323992" indent="-143996">
              <a:spcBef>
                <a:spcPts val="600"/>
              </a:spcBef>
              <a:spcAft>
                <a:spcPts val="800"/>
              </a:spcAft>
              <a:buFont typeface="+mj-lt"/>
              <a:buAutoNum type="alphaLcPeriod"/>
              <a:defRPr/>
            </a:lvl2pPr>
          </a:lstStyle>
          <a:p>
            <a:pPr lvl="0"/>
            <a:r>
              <a:rPr lang="fr-FR" dirty="0"/>
              <a:t>Titre de la partie</a:t>
            </a:r>
          </a:p>
          <a:p>
            <a:pPr lvl="1"/>
            <a:r>
              <a:rPr lang="fr-FR" dirty="0"/>
              <a:t>Deuxième niveau</a:t>
            </a:r>
          </a:p>
        </p:txBody>
      </p:sp>
    </p:spTree>
    <p:extLst>
      <p:ext uri="{BB962C8B-B14F-4D97-AF65-F5344CB8AC3E}">
        <p14:creationId xmlns:p14="http://schemas.microsoft.com/office/powerpoint/2010/main" val="164103043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hapitre">
    <p:spTree>
      <p:nvGrpSpPr>
        <p:cNvPr id="1" name=""/>
        <p:cNvGrpSpPr/>
        <p:nvPr/>
      </p:nvGrpSpPr>
      <p:grpSpPr>
        <a:xfrm>
          <a:off x="0" y="0"/>
          <a:ext cx="0" cy="0"/>
          <a:chOff x="0" y="0"/>
          <a:chExt cx="0" cy="0"/>
        </a:xfrm>
      </p:grpSpPr>
      <p:sp>
        <p:nvSpPr>
          <p:cNvPr id="8" name="Espace réservé pour une image  7"/>
          <p:cNvSpPr>
            <a:spLocks noGrp="1"/>
          </p:cNvSpPr>
          <p:nvPr>
            <p:ph type="pic" sz="quarter" idx="13" hasCustomPrompt="1"/>
          </p:nvPr>
        </p:nvSpPr>
        <p:spPr bwMode="gray">
          <a:xfrm>
            <a:off x="0" y="984000"/>
            <a:ext cx="9906000" cy="5875200"/>
          </a:xfrm>
          <a:solidFill>
            <a:schemeClr val="bg1">
              <a:lumMod val="85000"/>
            </a:schemeClr>
          </a:solidFill>
        </p:spPr>
        <p:txBody>
          <a:bodyPr tIns="1080000" anchor="ctr" anchorCtr="0"/>
          <a:lstStyle>
            <a:lvl1pPr algn="ctr">
              <a:defRPr cap="all" baseline="0"/>
            </a:lvl1pPr>
          </a:lstStyle>
          <a:p>
            <a:r>
              <a:rPr lang="fr-FR" dirty="0"/>
              <a:t>Sélectionner l’icône pour insérer une image, </a:t>
            </a:r>
            <a:br>
              <a:rPr lang="fr-FR" dirty="0"/>
            </a:br>
            <a:r>
              <a:rPr lang="fr-FR" dirty="0"/>
              <a:t>puis disposer l’image en arrière plan </a:t>
            </a:r>
            <a:br>
              <a:rPr lang="fr-FR" dirty="0"/>
            </a:br>
            <a:r>
              <a:rPr lang="fr-FR" dirty="0"/>
              <a:t>(Sélectionner l’image avec le bouton droit de la souris / </a:t>
            </a:r>
            <a:br>
              <a:rPr lang="fr-FR" dirty="0"/>
            </a:br>
            <a:r>
              <a:rPr lang="fr-FR" dirty="0"/>
              <a:t>Mettre à l’arrière plan)</a:t>
            </a:r>
          </a:p>
        </p:txBody>
      </p:sp>
      <p:sp>
        <p:nvSpPr>
          <p:cNvPr id="2" name="Titre 1"/>
          <p:cNvSpPr>
            <a:spLocks noGrp="1"/>
          </p:cNvSpPr>
          <p:nvPr>
            <p:ph type="title" hasCustomPrompt="1"/>
          </p:nvPr>
        </p:nvSpPr>
        <p:spPr bwMode="gray">
          <a:xfrm>
            <a:off x="389999" y="984000"/>
            <a:ext cx="9126000" cy="5395200"/>
          </a:xfrm>
          <a:custGeom>
            <a:avLst/>
            <a:gdLst>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 name="connsiteX2" fmla="*/ 8424000 w 8424000"/>
              <a:gd name="connsiteY2" fmla="*/ 0 h 4046400"/>
              <a:gd name="connsiteX0" fmla="*/ 8424000 w 8424000"/>
              <a:gd name="connsiteY0" fmla="*/ 4046400 h 4046400"/>
              <a:gd name="connsiteX1" fmla="*/ 0 w 8424000"/>
              <a:gd name="connsiteY1" fmla="*/ 4046360 h 4046400"/>
              <a:gd name="connsiteX2" fmla="*/ 0 w 8424000"/>
              <a:gd name="connsiteY2" fmla="*/ 40 h 4046400"/>
              <a:gd name="connsiteX3" fmla="*/ 8424000 w 8424000"/>
              <a:gd name="connsiteY3" fmla="*/ 0 h 4046400"/>
              <a:gd name="connsiteX4" fmla="*/ 8424000 w 8424000"/>
              <a:gd name="connsiteY4" fmla="*/ 4046400 h 4046400"/>
              <a:gd name="connsiteX0" fmla="*/ 8424000 w 8424000"/>
              <a:gd name="connsiteY0" fmla="*/ 4046400 h 4046400"/>
              <a:gd name="connsiteX1" fmla="*/ 0 w 8424000"/>
              <a:gd name="connsiteY1" fmla="*/ 4046360 h 4046400"/>
            </a:gdLst>
            <a:ahLst/>
            <a:cxnLst>
              <a:cxn ang="0">
                <a:pos x="connsiteX0" y="connsiteY0"/>
              </a:cxn>
              <a:cxn ang="0">
                <a:pos x="connsiteX1" y="connsiteY1"/>
              </a:cxn>
            </a:cxnLst>
            <a:rect l="l" t="t" r="r" b="b"/>
            <a:pathLst>
              <a:path w="8424000" h="4046400" stroke="0" extrusionOk="0">
                <a:moveTo>
                  <a:pt x="8424000" y="4046400"/>
                </a:moveTo>
                <a:lnTo>
                  <a:pt x="0" y="4046360"/>
                </a:lnTo>
                <a:lnTo>
                  <a:pt x="0" y="40"/>
                </a:lnTo>
                <a:cubicBezTo>
                  <a:pt x="0" y="18"/>
                  <a:pt x="3771553" y="0"/>
                  <a:pt x="8424000" y="0"/>
                </a:cubicBezTo>
                <a:lnTo>
                  <a:pt x="8424000" y="4046400"/>
                </a:lnTo>
                <a:close/>
              </a:path>
              <a:path w="8424000" h="4046400" fill="none">
                <a:moveTo>
                  <a:pt x="8424000" y="4046400"/>
                </a:moveTo>
                <a:lnTo>
                  <a:pt x="0" y="4046360"/>
                </a:lnTo>
              </a:path>
            </a:pathLst>
          </a:custGeom>
          <a:ln w="10160">
            <a:solidFill>
              <a:schemeClr val="tx1"/>
            </a:solidFill>
          </a:ln>
        </p:spPr>
        <p:txBody>
          <a:bodyPr lIns="0" bIns="360000" anchor="ctr" anchorCtr="0"/>
          <a:lstStyle>
            <a:lvl1pPr marL="395990" indent="-395990">
              <a:buFont typeface="+mj-lt"/>
              <a:buAutoNum type="arabicPeriod"/>
              <a:defRPr sz="3250"/>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Tree>
    <p:extLst>
      <p:ext uri="{BB962C8B-B14F-4D97-AF65-F5344CB8AC3E}">
        <p14:creationId xmlns:p14="http://schemas.microsoft.com/office/powerpoint/2010/main" val="19085968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re et textes 3 colonnes">
    <p:spTree>
      <p:nvGrpSpPr>
        <p:cNvPr id="1" name=""/>
        <p:cNvGrpSpPr/>
        <p:nvPr/>
      </p:nvGrpSpPr>
      <p:grpSpPr>
        <a:xfrm>
          <a:off x="0" y="0"/>
          <a:ext cx="0" cy="0"/>
          <a:chOff x="0" y="0"/>
          <a:chExt cx="0" cy="0"/>
        </a:xfrm>
      </p:grpSpPr>
      <p:sp>
        <p:nvSpPr>
          <p:cNvPr id="2" name="Titre 1"/>
          <p:cNvSpPr>
            <a:spLocks noGrp="1"/>
          </p:cNvSpPr>
          <p:nvPr>
            <p:ph type="title" hasCustomPrompt="1"/>
          </p:nvPr>
        </p:nvSpPr>
        <p:spPr bwMode="gray">
          <a:xfrm>
            <a:off x="389999" y="1200000"/>
            <a:ext cx="9126000" cy="960000"/>
          </a:xfrm>
        </p:spPr>
        <p:txBody>
          <a:bodyPr/>
          <a:lstStyle>
            <a:lvl1pPr>
              <a:defRPr/>
            </a:lvl1pPr>
          </a:lstStyle>
          <a:p>
            <a:r>
              <a:rPr lang="fr-FR" dirty="0"/>
              <a:t>Titre</a:t>
            </a:r>
          </a:p>
        </p:txBody>
      </p:sp>
      <p:sp>
        <p:nvSpPr>
          <p:cNvPr id="3" name="Espace réservé de la date 2"/>
          <p:cNvSpPr>
            <a:spLocks noGrp="1"/>
          </p:cNvSpPr>
          <p:nvPr>
            <p:ph type="dt" sz="half" idx="10"/>
          </p:nvPr>
        </p:nvSpPr>
        <p:spPr bwMode="gray"/>
        <p:txBody>
          <a:bodyPr/>
          <a:lstStyle/>
          <a:p>
            <a:pPr algn="r"/>
            <a:r>
              <a:rPr lang="fr-FR" cap="all"/>
              <a:t>XX/XX/XXXX</a:t>
            </a:r>
            <a:endParaRPr lang="fr-FR" cap="all" dirty="0"/>
          </a:p>
        </p:txBody>
      </p:sp>
      <p:sp>
        <p:nvSpPr>
          <p:cNvPr id="4" name="Espace réservé du pied de page 3"/>
          <p:cNvSpPr>
            <a:spLocks noGrp="1"/>
          </p:cNvSpPr>
          <p:nvPr>
            <p:ph type="ftr" sz="quarter" idx="11"/>
          </p:nvPr>
        </p:nvSpPr>
        <p:spPr bwMode="gray"/>
        <p:txBody>
          <a:bodyPr/>
          <a:lstStyle/>
          <a:p>
            <a:r>
              <a:rPr lang="fr-FR"/>
              <a:t>Intitulé de la direction/service interministérielle</a:t>
            </a:r>
            <a:endParaRPr lang="fr-FR" dirty="0"/>
          </a:p>
        </p:txBody>
      </p:sp>
      <p:sp>
        <p:nvSpPr>
          <p:cNvPr id="5" name="Espace réservé du numéro de diapositive 4"/>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10" name="Espace réservé du texte 9"/>
          <p:cNvSpPr>
            <a:spLocks noGrp="1"/>
          </p:cNvSpPr>
          <p:nvPr>
            <p:ph type="body" sz="quarter" idx="13" hasCustomPrompt="1"/>
          </p:nvPr>
        </p:nvSpPr>
        <p:spPr bwMode="gray">
          <a:xfrm>
            <a:off x="3588000" y="240000"/>
            <a:ext cx="5928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
        <p:nvSpPr>
          <p:cNvPr id="12" name="Espace réservé du texte 11"/>
          <p:cNvSpPr>
            <a:spLocks noGrp="1"/>
          </p:cNvSpPr>
          <p:nvPr>
            <p:ph type="body" sz="quarter" idx="14" hasCustomPrompt="1"/>
          </p:nvPr>
        </p:nvSpPr>
        <p:spPr bwMode="gray">
          <a:xfrm>
            <a:off x="389999" y="2448000"/>
            <a:ext cx="273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3" name="Espace réservé du texte 11"/>
          <p:cNvSpPr>
            <a:spLocks noGrp="1"/>
          </p:cNvSpPr>
          <p:nvPr>
            <p:ph type="body" sz="quarter" idx="15" hasCustomPrompt="1"/>
          </p:nvPr>
        </p:nvSpPr>
        <p:spPr bwMode="gray">
          <a:xfrm>
            <a:off x="3588000" y="2448000"/>
            <a:ext cx="273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4" name="Espace réservé du texte 11"/>
          <p:cNvSpPr>
            <a:spLocks noGrp="1"/>
          </p:cNvSpPr>
          <p:nvPr>
            <p:ph type="body" sz="quarter" idx="16" hasCustomPrompt="1"/>
          </p:nvPr>
        </p:nvSpPr>
        <p:spPr bwMode="gray">
          <a:xfrm>
            <a:off x="6786000" y="2448000"/>
            <a:ext cx="2730000" cy="3432000"/>
          </a:xfrm>
        </p:spPr>
        <p:txBody>
          <a:bodyPr/>
          <a:lstStyle>
            <a:lvl1pPr>
              <a:defRPr/>
            </a:lvl1pPr>
            <a:lvl2pPr>
              <a:defRPr/>
            </a:lvl2pPr>
            <a:lvl3pPr>
              <a:defRPr baseline="0"/>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Tree>
    <p:extLst>
      <p:ext uri="{BB962C8B-B14F-4D97-AF65-F5344CB8AC3E}">
        <p14:creationId xmlns:p14="http://schemas.microsoft.com/office/powerpoint/2010/main" val="384045499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4" name="Titre 3"/>
          <p:cNvSpPr>
            <a:spLocks noGrp="1"/>
          </p:cNvSpPr>
          <p:nvPr>
            <p:ph type="title" hasCustomPrompt="1"/>
          </p:nvPr>
        </p:nvSpPr>
        <p:spPr bwMode="gray">
          <a:xfrm>
            <a:off x="389999" y="1200000"/>
            <a:ext cx="9126000" cy="960000"/>
          </a:xfrm>
        </p:spPr>
        <p:txBody>
          <a:bodyPr/>
          <a:lstStyle/>
          <a:p>
            <a:r>
              <a:rPr lang="fr-FR" noProof="0" dirty="0"/>
              <a:t>Titre</a:t>
            </a:r>
            <a:endParaRPr lang="fr-FR" dirty="0"/>
          </a:p>
        </p:txBody>
      </p:sp>
      <p:sp>
        <p:nvSpPr>
          <p:cNvPr id="5" name="Espace réservé de la date 4"/>
          <p:cNvSpPr>
            <a:spLocks noGrp="1"/>
          </p:cNvSpPr>
          <p:nvPr>
            <p:ph type="dt" sz="half" idx="10"/>
          </p:nvPr>
        </p:nvSpPr>
        <p:spPr bwMode="gray"/>
        <p:txBody>
          <a:bodyPr/>
          <a:lstStyle/>
          <a:p>
            <a:pPr algn="r"/>
            <a:r>
              <a:rPr lang="fr-FR" cap="all"/>
              <a:t>XX/XX/XXXX</a:t>
            </a:r>
            <a:endParaRPr lang="fr-FR" cap="all" dirty="0"/>
          </a:p>
        </p:txBody>
      </p:sp>
      <p:sp>
        <p:nvSpPr>
          <p:cNvPr id="6" name="Espace réservé du pied de page 5"/>
          <p:cNvSpPr>
            <a:spLocks noGrp="1"/>
          </p:cNvSpPr>
          <p:nvPr>
            <p:ph type="ftr" sz="quarter" idx="11"/>
          </p:nvPr>
        </p:nvSpPr>
        <p:spPr bwMode="gray"/>
        <p:txBody>
          <a:bodyPr/>
          <a:lstStyle/>
          <a:p>
            <a:r>
              <a:rPr lang="fr-FR" dirty="0"/>
              <a:t>Intitulé de la direction/service interministérielle</a:t>
            </a:r>
          </a:p>
        </p:txBody>
      </p:sp>
      <p:sp>
        <p:nvSpPr>
          <p:cNvPr id="7" name="Espace réservé du numéro de diapositive 6"/>
          <p:cNvSpPr>
            <a:spLocks noGrp="1"/>
          </p:cNvSpPr>
          <p:nvPr>
            <p:ph type="sldNum" sz="quarter" idx="12"/>
          </p:nvPr>
        </p:nvSpPr>
        <p:spPr bwMode="gray"/>
        <p:txBody>
          <a:bodyPr/>
          <a:lstStyle/>
          <a:p>
            <a:fld id="{733122C9-A0B9-462F-8757-0847AD287B63}" type="slidenum">
              <a:rPr lang="fr-FR" smtClean="0"/>
              <a:pPr/>
              <a:t>‹N°›</a:t>
            </a:fld>
            <a:endParaRPr lang="fr-FR" dirty="0"/>
          </a:p>
        </p:txBody>
      </p:sp>
      <p:sp>
        <p:nvSpPr>
          <p:cNvPr id="9" name="Espace réservé du contenu 8"/>
          <p:cNvSpPr>
            <a:spLocks noGrp="1"/>
          </p:cNvSpPr>
          <p:nvPr>
            <p:ph sz="quarter" idx="14" hasCustomPrompt="1"/>
          </p:nvPr>
        </p:nvSpPr>
        <p:spPr bwMode="gray">
          <a:xfrm>
            <a:off x="389998" y="2448000"/>
            <a:ext cx="9126000" cy="3432000"/>
          </a:xfrm>
        </p:spPr>
        <p:txBody>
          <a:bodyPr/>
          <a:lstStyle>
            <a:lvl1pPr>
              <a:defRPr/>
            </a:lvl1pPr>
            <a:lvl2pPr>
              <a:defRPr/>
            </a:lvl2pPr>
            <a:lvl3pPr>
              <a:defRPr/>
            </a:lvl3pPr>
            <a:lvl4pPr>
              <a:defRPr/>
            </a:lvl4pPr>
            <a:lvl5pPr>
              <a:defRPr/>
            </a:lvl5pPr>
          </a:lstStyle>
          <a:p>
            <a:pPr lvl="0"/>
            <a:r>
              <a:rPr lang="fr-FR" dirty="0"/>
              <a:t>Texte de niveau 1</a:t>
            </a:r>
          </a:p>
          <a:p>
            <a:pPr lvl="1"/>
            <a:r>
              <a:rPr lang="fr-FR" dirty="0"/>
              <a:t>Texte de niveau 2</a:t>
            </a:r>
          </a:p>
          <a:p>
            <a:pPr lvl="2"/>
            <a:r>
              <a:rPr lang="fr-FR" dirty="0"/>
              <a:t>Texte de niveau 3</a:t>
            </a:r>
          </a:p>
          <a:p>
            <a:pPr lvl="3"/>
            <a:r>
              <a:rPr lang="fr-FR" dirty="0"/>
              <a:t>Texte de niveau 4</a:t>
            </a:r>
          </a:p>
          <a:p>
            <a:pPr lvl="4"/>
            <a:r>
              <a:rPr lang="fr-FR" dirty="0"/>
              <a:t>Texte de niveau 5</a:t>
            </a:r>
          </a:p>
        </p:txBody>
      </p:sp>
      <p:sp>
        <p:nvSpPr>
          <p:cNvPr id="15" name="Espace réservé du texte 9"/>
          <p:cNvSpPr>
            <a:spLocks noGrp="1"/>
          </p:cNvSpPr>
          <p:nvPr>
            <p:ph type="body" sz="quarter" idx="13" hasCustomPrompt="1"/>
          </p:nvPr>
        </p:nvSpPr>
        <p:spPr bwMode="gray">
          <a:xfrm>
            <a:off x="3588000" y="240000"/>
            <a:ext cx="5928000" cy="480000"/>
          </a:xfrm>
        </p:spPr>
        <p:txBody>
          <a:bodyPr/>
          <a:lstStyle>
            <a:lvl1pPr marL="107997" indent="-107997" algn="r">
              <a:spcAft>
                <a:spcPts val="0"/>
              </a:spcAft>
              <a:buFont typeface="+mj-lt"/>
              <a:buAutoNum type="arabicPeriod"/>
              <a:defRPr sz="750" b="1"/>
            </a:lvl1pPr>
            <a:lvl2pPr marL="107997" indent="-107997" algn="r">
              <a:spcBef>
                <a:spcPts val="0"/>
              </a:spcBef>
              <a:spcAft>
                <a:spcPts val="0"/>
              </a:spcAft>
              <a:buFont typeface="+mj-lt"/>
              <a:buAutoNum type="alphaLcPeriod"/>
              <a:defRPr sz="750"/>
            </a:lvl2pPr>
          </a:lstStyle>
          <a:p>
            <a:pPr lvl="0"/>
            <a:r>
              <a:rPr lang="fr-FR" dirty="0"/>
              <a:t>Titre</a:t>
            </a:r>
          </a:p>
          <a:p>
            <a:pPr lvl="1"/>
            <a:r>
              <a:rPr lang="fr-FR" dirty="0"/>
              <a:t>Sous-titre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 preserve="1">
  <p:cSld name="Diapositive de titre">
    <p:spTree>
      <p:nvGrpSpPr>
        <p:cNvPr id="1" name=""/>
        <p:cNvGrpSpPr/>
        <p:nvPr/>
      </p:nvGrpSpPr>
      <p:grpSpPr>
        <a:xfrm>
          <a:off x="0" y="0"/>
          <a:ext cx="0" cy="0"/>
          <a:chOff x="0" y="0"/>
          <a:chExt cx="0" cy="0"/>
        </a:xfrm>
      </p:grpSpPr>
      <p:sp>
        <p:nvSpPr>
          <p:cNvPr id="2" name="Titre 1"/>
          <p:cNvSpPr>
            <a:spLocks noGrp="1"/>
          </p:cNvSpPr>
          <p:nvPr>
            <p:ph type="ctrTitle"/>
          </p:nvPr>
        </p:nvSpPr>
        <p:spPr>
          <a:xfrm>
            <a:off x="742950" y="2130430"/>
            <a:ext cx="8420100" cy="1470025"/>
          </a:xfrm>
        </p:spPr>
        <p:txBody>
          <a:bodyPr/>
          <a:lstStyle/>
          <a:p>
            <a:r>
              <a:rPr lang="fr-FR" smtClean="0"/>
              <a:t>Cliquez pour modifier le style du titre</a:t>
            </a:r>
            <a:endParaRPr lang="fr-FR"/>
          </a:p>
        </p:txBody>
      </p:sp>
      <p:sp>
        <p:nvSpPr>
          <p:cNvPr id="3" name="Sous-titre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fr-FR" smtClean="0"/>
              <a:t>Cliquez pour modifier le style des sous-titres du masque</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GT voie techno AIN décembre 2023</a:t>
            </a:r>
            <a:endParaRPr lang="fr-FR"/>
          </a:p>
        </p:txBody>
      </p:sp>
      <p:sp>
        <p:nvSpPr>
          <p:cNvPr id="6" name="Espace réservé du numéro de diapositive 5"/>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39401472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 preserve="1">
  <p:cSld name="Titre et contenu">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smtClean="0"/>
              <a:t>Cliquez pour modifier le style du titre</a:t>
            </a:r>
            <a:endParaRPr lang="fr-FR"/>
          </a:p>
        </p:txBody>
      </p:sp>
      <p:sp>
        <p:nvSpPr>
          <p:cNvPr id="3" name="Espace réservé du contenu 2"/>
          <p:cNvSpPr>
            <a:spLocks noGrp="1"/>
          </p:cNvSpPr>
          <p:nvPr>
            <p:ph idx="1"/>
          </p:nvPr>
        </p:nvSpPr>
        <p:spPr/>
        <p:txBody>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GT voie techno AIN décembre 2023</a:t>
            </a:r>
            <a:endParaRPr lang="fr-FR"/>
          </a:p>
        </p:txBody>
      </p:sp>
      <p:sp>
        <p:nvSpPr>
          <p:cNvPr id="6" name="Espace réservé du numéro de diapositive 5"/>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68625437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secHead" preserve="1">
  <p:cSld name="Titre de section">
    <p:spTree>
      <p:nvGrpSpPr>
        <p:cNvPr id="1" name=""/>
        <p:cNvGrpSpPr/>
        <p:nvPr/>
      </p:nvGrpSpPr>
      <p:grpSpPr>
        <a:xfrm>
          <a:off x="0" y="0"/>
          <a:ext cx="0" cy="0"/>
          <a:chOff x="0" y="0"/>
          <a:chExt cx="0" cy="0"/>
        </a:xfrm>
      </p:grpSpPr>
      <p:sp>
        <p:nvSpPr>
          <p:cNvPr id="2" name="Titre 1"/>
          <p:cNvSpPr>
            <a:spLocks noGrp="1"/>
          </p:cNvSpPr>
          <p:nvPr>
            <p:ph type="title"/>
          </p:nvPr>
        </p:nvSpPr>
        <p:spPr>
          <a:xfrm>
            <a:off x="782506" y="4406905"/>
            <a:ext cx="8420100" cy="1362075"/>
          </a:xfrm>
        </p:spPr>
        <p:txBody>
          <a:bodyPr anchor="t"/>
          <a:lstStyle>
            <a:lvl1pPr algn="l">
              <a:defRPr sz="4000" b="1" cap="all"/>
            </a:lvl1pPr>
          </a:lstStyle>
          <a:p>
            <a:r>
              <a:rPr lang="fr-FR" smtClean="0"/>
              <a:t>Cliquez pour modifier le style du titre</a:t>
            </a:r>
            <a:endParaRPr lang="fr-FR"/>
          </a:p>
        </p:txBody>
      </p:sp>
      <p:sp>
        <p:nvSpPr>
          <p:cNvPr id="3" name="Espace réservé du texte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fr-FR" smtClean="0"/>
              <a:t>Cliquez pour modifier les styles du texte du masque</a:t>
            </a:r>
          </a:p>
        </p:txBody>
      </p:sp>
      <p:sp>
        <p:nvSpPr>
          <p:cNvPr id="4" name="Espace réservé de la date 3"/>
          <p:cNvSpPr>
            <a:spLocks noGrp="1"/>
          </p:cNvSpPr>
          <p:nvPr>
            <p:ph type="dt" sz="half" idx="10"/>
          </p:nvPr>
        </p:nvSpPr>
        <p:spPr/>
        <p:txBody>
          <a:bodyPr/>
          <a:lstStyle/>
          <a:p>
            <a:endParaRPr lang="fr-FR"/>
          </a:p>
        </p:txBody>
      </p:sp>
      <p:sp>
        <p:nvSpPr>
          <p:cNvPr id="5" name="Espace réservé du pied de page 4"/>
          <p:cNvSpPr>
            <a:spLocks noGrp="1"/>
          </p:cNvSpPr>
          <p:nvPr>
            <p:ph type="ftr" sz="quarter" idx="11"/>
          </p:nvPr>
        </p:nvSpPr>
        <p:spPr/>
        <p:txBody>
          <a:bodyPr/>
          <a:lstStyle/>
          <a:p>
            <a:r>
              <a:rPr lang="fr-FR" smtClean="0"/>
              <a:t>GT voie techno AIN décembre 2023</a:t>
            </a:r>
            <a:endParaRPr lang="fr-FR"/>
          </a:p>
        </p:txBody>
      </p:sp>
      <p:sp>
        <p:nvSpPr>
          <p:cNvPr id="6" name="Espace réservé du numéro de diapositive 5"/>
          <p:cNvSpPr>
            <a:spLocks noGrp="1"/>
          </p:cNvSpPr>
          <p:nvPr>
            <p:ph type="sldNum" sz="quarter" idx="12"/>
          </p:nvPr>
        </p:nvSpPr>
        <p:spPr/>
        <p:txBody>
          <a:bodyPr/>
          <a:lstStyle/>
          <a:p>
            <a:fld id="{023B869B-3428-4065-A2B5-89A5FE5CA653}" type="slidenum">
              <a:rPr lang="fr-FR" smtClean="0"/>
              <a:pPr/>
              <a:t>‹N°›</a:t>
            </a:fld>
            <a:endParaRPr lang="fr-FR"/>
          </a:p>
        </p:txBody>
      </p:sp>
    </p:spTree>
    <p:extLst>
      <p:ext uri="{BB962C8B-B14F-4D97-AF65-F5344CB8AC3E}">
        <p14:creationId xmlns:p14="http://schemas.microsoft.com/office/powerpoint/2010/main" val="13546246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4.xml"/><Relationship Id="rId13" Type="http://schemas.openxmlformats.org/officeDocument/2006/relationships/theme" Target="../theme/theme2.xml"/><Relationship Id="rId3" Type="http://schemas.openxmlformats.org/officeDocument/2006/relationships/slideLayout" Target="../slideLayouts/slideLayout9.xml"/><Relationship Id="rId7" Type="http://schemas.openxmlformats.org/officeDocument/2006/relationships/slideLayout" Target="../slideLayouts/slideLayout13.xml"/><Relationship Id="rId12" Type="http://schemas.openxmlformats.org/officeDocument/2006/relationships/slideLayout" Target="../slideLayouts/slideLayout18.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11" Type="http://schemas.openxmlformats.org/officeDocument/2006/relationships/slideLayout" Target="../slideLayouts/slideLayout17.xml"/><Relationship Id="rId5" Type="http://schemas.openxmlformats.org/officeDocument/2006/relationships/slideLayout" Target="../slideLayouts/slideLayout11.xml"/><Relationship Id="rId10" Type="http://schemas.openxmlformats.org/officeDocument/2006/relationships/slideLayout" Target="../slideLayouts/slideLayout16.xml"/><Relationship Id="rId4" Type="http://schemas.openxmlformats.org/officeDocument/2006/relationships/slideLayout" Target="../slideLayouts/slideLayout10.xml"/><Relationship Id="rId9" Type="http://schemas.openxmlformats.org/officeDocument/2006/relationships/slideLayout" Target="../slideLayouts/slideLayout15.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7" name="Image 6"/>
          <p:cNvPicPr>
            <a:picLocks noChangeAspect="1"/>
          </p:cNvPicPr>
          <p:nvPr userDrawn="1"/>
        </p:nvPicPr>
        <p:blipFill>
          <a:blip r:embed="rId8">
            <a:extLst>
              <a:ext uri="{28A0092B-C50C-407E-A947-70E740481C1C}">
                <a14:useLocalDpi xmlns:a14="http://schemas.microsoft.com/office/drawing/2010/main" val="0"/>
              </a:ext>
            </a:extLst>
          </a:blip>
          <a:stretch>
            <a:fillRect/>
          </a:stretch>
        </p:blipFill>
        <p:spPr>
          <a:xfrm>
            <a:off x="288002" y="108000"/>
            <a:ext cx="906007" cy="571767"/>
          </a:xfrm>
          <a:prstGeom prst="rect">
            <a:avLst/>
          </a:prstGeom>
        </p:spPr>
      </p:pic>
      <p:sp>
        <p:nvSpPr>
          <p:cNvPr id="2" name="Espace réservé du titre 1"/>
          <p:cNvSpPr>
            <a:spLocks noGrp="1"/>
          </p:cNvSpPr>
          <p:nvPr>
            <p:ph type="title"/>
          </p:nvPr>
        </p:nvSpPr>
        <p:spPr bwMode="gray">
          <a:xfrm>
            <a:off x="389999" y="1200000"/>
            <a:ext cx="9126000" cy="960000"/>
          </a:xfrm>
          <a:prstGeom prst="rect">
            <a:avLst/>
          </a:prstGeom>
        </p:spPr>
        <p:txBody>
          <a:bodyPr vert="horz" lIns="0" tIns="0" rIns="0" bIns="0" rtlCol="0" anchor="t" anchorCtr="0">
            <a:noAutofit/>
          </a:bodyPr>
          <a:lstStyle/>
          <a:p>
            <a:r>
              <a:rPr lang="fr-FR" noProof="0" dirty="0"/>
              <a:t>Titre</a:t>
            </a:r>
          </a:p>
        </p:txBody>
      </p:sp>
      <p:sp>
        <p:nvSpPr>
          <p:cNvPr id="3" name="Espace réservé du texte 2"/>
          <p:cNvSpPr>
            <a:spLocks noGrp="1"/>
          </p:cNvSpPr>
          <p:nvPr>
            <p:ph type="body" idx="1"/>
          </p:nvPr>
        </p:nvSpPr>
        <p:spPr bwMode="gray">
          <a:xfrm>
            <a:off x="389999" y="2448000"/>
            <a:ext cx="9126000" cy="3432000"/>
          </a:xfrm>
          <a:prstGeom prst="rect">
            <a:avLst/>
          </a:prstGeom>
        </p:spPr>
        <p:txBody>
          <a:bodyPr vert="horz" lIns="0" tIns="0" rIns="0" bIns="0" rtlCol="0" anchor="t" anchorCtr="0">
            <a:noAutofit/>
          </a:bodyPr>
          <a:lstStyle/>
          <a:p>
            <a:pPr lvl="0"/>
            <a:r>
              <a:rPr lang="fr-FR" noProof="0" dirty="0"/>
              <a:t>Texte de niveau 1</a:t>
            </a:r>
          </a:p>
          <a:p>
            <a:pPr lvl="1"/>
            <a:r>
              <a:rPr lang="fr-FR" noProof="0" dirty="0"/>
              <a:t>Texte de niveau 2</a:t>
            </a:r>
          </a:p>
          <a:p>
            <a:pPr lvl="2"/>
            <a:r>
              <a:rPr lang="fr-FR" noProof="0" dirty="0"/>
              <a:t>Texte de niveau 3</a:t>
            </a:r>
          </a:p>
          <a:p>
            <a:pPr lvl="3"/>
            <a:r>
              <a:rPr lang="fr-FR" noProof="0" dirty="0"/>
              <a:t>Texte de niveau 4</a:t>
            </a:r>
          </a:p>
          <a:p>
            <a:pPr lvl="4"/>
            <a:r>
              <a:rPr lang="fr-FR" noProof="0" dirty="0"/>
              <a:t>Texte de niveau 5</a:t>
            </a:r>
          </a:p>
        </p:txBody>
      </p:sp>
      <p:sp>
        <p:nvSpPr>
          <p:cNvPr id="4" name="Espace réservé de la date 3"/>
          <p:cNvSpPr>
            <a:spLocks noGrp="1"/>
          </p:cNvSpPr>
          <p:nvPr>
            <p:ph type="dt" sz="half" idx="2"/>
          </p:nvPr>
        </p:nvSpPr>
        <p:spPr bwMode="gray">
          <a:xfrm>
            <a:off x="8248500" y="6378000"/>
            <a:ext cx="1267500" cy="480000"/>
          </a:xfrm>
          <a:prstGeom prst="rect">
            <a:avLst/>
          </a:prstGeom>
        </p:spPr>
        <p:txBody>
          <a:bodyPr vert="horz" lIns="0" tIns="0" rIns="0" bIns="0" rtlCol="0" anchor="ctr" anchorCtr="0">
            <a:noAutofit/>
          </a:bodyPr>
          <a:lstStyle>
            <a:lvl1pPr algn="ctr">
              <a:defRPr sz="750" b="1">
                <a:solidFill>
                  <a:schemeClr val="tx1"/>
                </a:solidFill>
              </a:defRPr>
            </a:lvl1pPr>
          </a:lstStyle>
          <a:p>
            <a:pPr algn="r"/>
            <a:r>
              <a:rPr lang="fr-FR" cap="all"/>
              <a:t>XX/XX/XXXX</a:t>
            </a:r>
            <a:endParaRPr lang="fr-FR" cap="all" dirty="0"/>
          </a:p>
        </p:txBody>
      </p:sp>
      <p:sp>
        <p:nvSpPr>
          <p:cNvPr id="5" name="Espace réservé du pied de page 4"/>
          <p:cNvSpPr>
            <a:spLocks noGrp="1"/>
          </p:cNvSpPr>
          <p:nvPr>
            <p:ph type="ftr" sz="quarter" idx="3"/>
          </p:nvPr>
        </p:nvSpPr>
        <p:spPr bwMode="gray">
          <a:xfrm>
            <a:off x="390000" y="6378000"/>
            <a:ext cx="6396000" cy="480000"/>
          </a:xfrm>
          <a:prstGeom prst="rect">
            <a:avLst/>
          </a:prstGeom>
        </p:spPr>
        <p:txBody>
          <a:bodyPr vert="horz" lIns="0" tIns="0" rIns="0" bIns="0" rtlCol="0" anchor="ctr" anchorCtr="0">
            <a:noAutofit/>
          </a:bodyPr>
          <a:lstStyle>
            <a:lvl1pPr algn="l">
              <a:defRPr sz="750" b="1">
                <a:solidFill>
                  <a:schemeClr val="tx1"/>
                </a:solidFill>
              </a:defRPr>
            </a:lvl1pPr>
          </a:lstStyle>
          <a:p>
            <a:r>
              <a:rPr lang="fr-FR" dirty="0"/>
              <a:t>Intitulé de la direction/service interministérielle</a:t>
            </a:r>
          </a:p>
        </p:txBody>
      </p:sp>
      <p:sp>
        <p:nvSpPr>
          <p:cNvPr id="6" name="Espace réservé du numéro de diapositive 5"/>
          <p:cNvSpPr>
            <a:spLocks noGrp="1"/>
          </p:cNvSpPr>
          <p:nvPr>
            <p:ph type="sldNum" sz="quarter" idx="4"/>
          </p:nvPr>
        </p:nvSpPr>
        <p:spPr bwMode="gray">
          <a:xfrm>
            <a:off x="6786000" y="6378000"/>
            <a:ext cx="1462500" cy="480000"/>
          </a:xfrm>
          <a:prstGeom prst="rect">
            <a:avLst/>
          </a:prstGeom>
        </p:spPr>
        <p:txBody>
          <a:bodyPr vert="horz" lIns="0" tIns="0" rIns="0" bIns="0" rtlCol="0" anchor="ctr" anchorCtr="0">
            <a:noAutofit/>
          </a:bodyPr>
          <a:lstStyle>
            <a:lvl1pPr algn="r">
              <a:defRPr sz="750" b="1">
                <a:solidFill>
                  <a:schemeClr val="tx1"/>
                </a:solidFill>
              </a:defRPr>
            </a:lvl1pPr>
          </a:lstStyle>
          <a:p>
            <a:fld id="{733122C9-A0B9-462F-8757-0847AD287B63}" type="slidenum">
              <a:rPr lang="fr-FR" smtClean="0"/>
              <a:pPr/>
              <a:t>‹N°›</a:t>
            </a:fld>
            <a:endParaRPr lang="fr-FR" dirty="0"/>
          </a:p>
        </p:txBody>
      </p:sp>
      <p:cxnSp>
        <p:nvCxnSpPr>
          <p:cNvPr id="10" name="Connecteur droit 9"/>
          <p:cNvCxnSpPr/>
          <p:nvPr userDrawn="1"/>
        </p:nvCxnSpPr>
        <p:spPr bwMode="gray">
          <a:xfrm>
            <a:off x="390000" y="6379200"/>
            <a:ext cx="9126000" cy="0"/>
          </a:xfrm>
          <a:prstGeom prst="line">
            <a:avLst/>
          </a:prstGeom>
          <a:ln w="10160">
            <a:solidFill>
              <a:schemeClr val="tx1"/>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808" r:id="rId1"/>
    <p:sldLayoutId id="2147483812" r:id="rId2"/>
    <p:sldLayoutId id="2147483810" r:id="rId3"/>
    <p:sldLayoutId id="2147483811" r:id="rId4"/>
    <p:sldLayoutId id="2147483809" r:id="rId5"/>
    <p:sldLayoutId id="2147483798" r:id="rId6"/>
  </p:sldLayoutIdLst>
  <p:hf hdr="0"/>
  <p:txStyles>
    <p:title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p:titleStyle>
    <p:body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378" rtl="0" eaLnBrk="1" latinLnBrk="0" hangingPunct="1">
        <a:defRPr sz="1800" kern="1200">
          <a:solidFill>
            <a:schemeClr val="tx1"/>
          </a:solidFill>
          <a:latin typeface="+mn-lt"/>
          <a:ea typeface="+mn-ea"/>
          <a:cs typeface="+mn-cs"/>
        </a:defRPr>
      </a:lvl1pPr>
      <a:lvl2pPr marL="457189" algn="l" defTabSz="914378" rtl="0" eaLnBrk="1" latinLnBrk="0" hangingPunct="1">
        <a:defRPr sz="1800" kern="1200">
          <a:solidFill>
            <a:schemeClr val="tx1"/>
          </a:solidFill>
          <a:latin typeface="+mn-lt"/>
          <a:ea typeface="+mn-ea"/>
          <a:cs typeface="+mn-cs"/>
        </a:defRPr>
      </a:lvl2pPr>
      <a:lvl3pPr marL="914378" algn="l" defTabSz="914378" rtl="0" eaLnBrk="1" latinLnBrk="0" hangingPunct="1">
        <a:defRPr sz="1800" kern="1200">
          <a:solidFill>
            <a:schemeClr val="tx1"/>
          </a:solidFill>
          <a:latin typeface="+mn-lt"/>
          <a:ea typeface="+mn-ea"/>
          <a:cs typeface="+mn-cs"/>
        </a:defRPr>
      </a:lvl3pPr>
      <a:lvl4pPr marL="1371566" algn="l" defTabSz="914378" rtl="0" eaLnBrk="1" latinLnBrk="0" hangingPunct="1">
        <a:defRPr sz="1800" kern="1200">
          <a:solidFill>
            <a:schemeClr val="tx1"/>
          </a:solidFill>
          <a:latin typeface="+mn-lt"/>
          <a:ea typeface="+mn-ea"/>
          <a:cs typeface="+mn-cs"/>
        </a:defRPr>
      </a:lvl4pPr>
      <a:lvl5pPr marL="1828754" algn="l" defTabSz="914378" rtl="0" eaLnBrk="1" latinLnBrk="0" hangingPunct="1">
        <a:defRPr sz="1800" kern="1200">
          <a:solidFill>
            <a:schemeClr val="tx1"/>
          </a:solidFill>
          <a:latin typeface="+mn-lt"/>
          <a:ea typeface="+mn-ea"/>
          <a:cs typeface="+mn-cs"/>
        </a:defRPr>
      </a:lvl5pPr>
      <a:lvl6pPr marL="2285943" algn="l" defTabSz="914378" rtl="0" eaLnBrk="1" latinLnBrk="0" hangingPunct="1">
        <a:defRPr sz="1800" kern="1200">
          <a:solidFill>
            <a:schemeClr val="tx1"/>
          </a:solidFill>
          <a:latin typeface="+mn-lt"/>
          <a:ea typeface="+mn-ea"/>
          <a:cs typeface="+mn-cs"/>
        </a:defRPr>
      </a:lvl6pPr>
      <a:lvl7pPr marL="2743132" algn="l" defTabSz="914378" rtl="0" eaLnBrk="1" latinLnBrk="0" hangingPunct="1">
        <a:defRPr sz="1800" kern="1200">
          <a:solidFill>
            <a:schemeClr val="tx1"/>
          </a:solidFill>
          <a:latin typeface="+mn-lt"/>
          <a:ea typeface="+mn-ea"/>
          <a:cs typeface="+mn-cs"/>
        </a:defRPr>
      </a:lvl7pPr>
      <a:lvl8pPr marL="3200320" algn="l" defTabSz="914378" rtl="0" eaLnBrk="1" latinLnBrk="0" hangingPunct="1">
        <a:defRPr sz="1800" kern="1200">
          <a:solidFill>
            <a:schemeClr val="tx1"/>
          </a:solidFill>
          <a:latin typeface="+mn-lt"/>
          <a:ea typeface="+mn-ea"/>
          <a:cs typeface="+mn-cs"/>
        </a:defRPr>
      </a:lvl8pPr>
      <a:lvl9pPr marL="3657509" algn="l" defTabSz="914378"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u titre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fr-FR" smtClean="0"/>
              <a:t>Cliquez pour modifier le style du titre</a:t>
            </a:r>
            <a:endParaRPr lang="fr-FR"/>
          </a:p>
        </p:txBody>
      </p:sp>
      <p:sp>
        <p:nvSpPr>
          <p:cNvPr id="3" name="Espace réservé du texte 2"/>
          <p:cNvSpPr>
            <a:spLocks noGrp="1"/>
          </p:cNvSpPr>
          <p:nvPr>
            <p:ph type="body" idx="1"/>
          </p:nvPr>
        </p:nvSpPr>
        <p:spPr>
          <a:xfrm>
            <a:off x="495300" y="1600204"/>
            <a:ext cx="8915400" cy="4525963"/>
          </a:xfrm>
          <a:prstGeom prst="rect">
            <a:avLst/>
          </a:prstGeom>
        </p:spPr>
        <p:txBody>
          <a:bodyPr vert="horz" lIns="91440" tIns="45720" rIns="91440" bIns="45720" rtlCol="0">
            <a:normAutofit/>
          </a:bodyPr>
          <a:lstStyle/>
          <a:p>
            <a:pPr lvl="0"/>
            <a:r>
              <a:rPr lang="fr-FR" smtClean="0"/>
              <a:t>Cliquez pour modifier les styles du texte du masque</a:t>
            </a:r>
          </a:p>
          <a:p>
            <a:pPr lvl="1"/>
            <a:r>
              <a:rPr lang="fr-FR" smtClean="0"/>
              <a:t>Deuxième niveau</a:t>
            </a:r>
          </a:p>
          <a:p>
            <a:pPr lvl="2"/>
            <a:r>
              <a:rPr lang="fr-FR" smtClean="0"/>
              <a:t>Troisième niveau</a:t>
            </a:r>
          </a:p>
          <a:p>
            <a:pPr lvl="3"/>
            <a:r>
              <a:rPr lang="fr-FR" smtClean="0"/>
              <a:t>Quatrième niveau</a:t>
            </a:r>
          </a:p>
          <a:p>
            <a:pPr lvl="4"/>
            <a:r>
              <a:rPr lang="fr-FR" smtClean="0"/>
              <a:t>Cinquième niveau</a:t>
            </a:r>
            <a:endParaRPr lang="fr-FR"/>
          </a:p>
        </p:txBody>
      </p:sp>
      <p:sp>
        <p:nvSpPr>
          <p:cNvPr id="4" name="Espace réservé de la date 3"/>
          <p:cNvSpPr>
            <a:spLocks noGrp="1"/>
          </p:cNvSpPr>
          <p:nvPr>
            <p:ph type="dt" sz="half" idx="2"/>
          </p:nvPr>
        </p:nvSpPr>
        <p:spPr>
          <a:xfrm>
            <a:off x="495300" y="6356355"/>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endParaRPr lang="fr-FR"/>
          </a:p>
        </p:txBody>
      </p:sp>
      <p:sp>
        <p:nvSpPr>
          <p:cNvPr id="5" name="Espace réservé du pied de page 4"/>
          <p:cNvSpPr>
            <a:spLocks noGrp="1"/>
          </p:cNvSpPr>
          <p:nvPr>
            <p:ph type="ftr" sz="quarter" idx="3"/>
          </p:nvPr>
        </p:nvSpPr>
        <p:spPr>
          <a:xfrm>
            <a:off x="3384550" y="6356355"/>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fr-FR" smtClean="0"/>
              <a:t>GT voie techno AIN décembre 2023</a:t>
            </a:r>
            <a:endParaRPr lang="fr-FR"/>
          </a:p>
        </p:txBody>
      </p:sp>
      <p:sp>
        <p:nvSpPr>
          <p:cNvPr id="6" name="Espace réservé du numéro de diapositive 5"/>
          <p:cNvSpPr>
            <a:spLocks noGrp="1"/>
          </p:cNvSpPr>
          <p:nvPr>
            <p:ph type="sldNum" sz="quarter" idx="4"/>
          </p:nvPr>
        </p:nvSpPr>
        <p:spPr>
          <a:xfrm>
            <a:off x="7099300" y="6356355"/>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3B869B-3428-4065-A2B5-89A5FE5CA653}" type="slidenum">
              <a:rPr lang="fr-FR" smtClean="0"/>
              <a:pPr/>
              <a:t>‹N°›</a:t>
            </a:fld>
            <a:endParaRPr lang="fr-FR"/>
          </a:p>
        </p:txBody>
      </p:sp>
    </p:spTree>
    <p:extLst>
      <p:ext uri="{BB962C8B-B14F-4D97-AF65-F5344CB8AC3E}">
        <p14:creationId xmlns:p14="http://schemas.microsoft.com/office/powerpoint/2010/main" val="11904908"/>
      </p:ext>
    </p:extLst>
  </p:cSld>
  <p:clrMap bg1="lt1" tx1="dk1" bg2="lt2" tx2="dk2" accent1="accent1" accent2="accent2" accent3="accent3" accent4="accent4" accent5="accent5" accent6="accent6" hlink="hlink" folHlink="folHlink"/>
  <p:sldLayoutIdLst>
    <p:sldLayoutId id="2147483815" r:id="rId1"/>
    <p:sldLayoutId id="2147483816" r:id="rId2"/>
    <p:sldLayoutId id="2147483817" r:id="rId3"/>
    <p:sldLayoutId id="2147483818" r:id="rId4"/>
    <p:sldLayoutId id="2147483819" r:id="rId5"/>
    <p:sldLayoutId id="2147483820" r:id="rId6"/>
    <p:sldLayoutId id="2147483821" r:id="rId7"/>
    <p:sldLayoutId id="2147483822" r:id="rId8"/>
    <p:sldLayoutId id="2147483823" r:id="rId9"/>
    <p:sldLayoutId id="2147483824" r:id="rId10"/>
    <p:sldLayoutId id="2147483825" r:id="rId11"/>
    <p:sldLayoutId id="2147483826" r:id="rId12"/>
  </p:sldLayoutIdLst>
  <p:hf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fr-F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6.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11.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2.jpeg"/><Relationship Id="rId1" Type="http://schemas.openxmlformats.org/officeDocument/2006/relationships/slideLayout" Target="../slideLayouts/slideLayout6.xml"/><Relationship Id="rId4" Type="http://schemas.openxmlformats.org/officeDocument/2006/relationships/image" Target="../media/image8.png"/></Relationships>
</file>

<file path=ppt/slides/_rels/slide13.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7.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chart" Target="../charts/chart5.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chart" Target="../charts/chart8.xml"/><Relationship Id="rId2" Type="http://schemas.openxmlformats.org/officeDocument/2006/relationships/chart" Target="../charts/chart7.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chart" Target="../charts/chart9.xml"/><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2.xml"/><Relationship Id="rId1" Type="http://schemas.openxmlformats.org/officeDocument/2006/relationships/slideLayout" Target="../slideLayouts/slideLayout6.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22.xml.rels><?xml version="1.0" encoding="UTF-8" standalone="yes"?>
<Relationships xmlns="http://schemas.openxmlformats.org/package/2006/relationships"><Relationship Id="rId8" Type="http://schemas.openxmlformats.org/officeDocument/2006/relationships/hyperlink" Target="https://www.onisep.fr/formation/apres-la-3-la-voie-generale-et-technologique/qu-est-ce-que-la-voie-generale-et-technologique/la-voie-technologique-en-premiere-et-terminale/le-bac-stav-sciences-et-technologies-de-l-agronomie-et-du-vivant" TargetMode="External"/><Relationship Id="rId3" Type="http://schemas.openxmlformats.org/officeDocument/2006/relationships/hyperlink" Target="https://www.youtube.com/watch?v=ARJNSwmW4Fg" TargetMode="External"/><Relationship Id="rId7" Type="http://schemas.openxmlformats.org/officeDocument/2006/relationships/hyperlink" Target="https://www.onisep.fr/formation/apres-la-3-la-voie-generale-et-technologique/qu-est-ce-que-la-voie-generale-et-technologique/la-voie-technologique-en-premiere-et-terminale/le-bac-std2a-sciences-et-technologies-du-design-et-des-arts-appliques" TargetMode="External"/><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hyperlink" Target="https://www.youtube.com/watch?v=eeNen59SlNc" TargetMode="External"/><Relationship Id="rId11" Type="http://schemas.openxmlformats.org/officeDocument/2006/relationships/image" Target="../media/image10.jpeg"/><Relationship Id="rId5" Type="http://schemas.openxmlformats.org/officeDocument/2006/relationships/hyperlink" Target="https://www.onisep.fr/formation/apres-la-3-la-voie-generale-et-technologique/qu-est-ce-que-la-voie-generale-et-technologique/la-voie-technologique-en-premiere-et-terminale/le-bac-stl-sciences-et-technologies-de-laboratoire" TargetMode="External"/><Relationship Id="rId10" Type="http://schemas.openxmlformats.org/officeDocument/2006/relationships/hyperlink" Target="https://oniseptv.onisep.fr/video/decouvrir-la-filiere-sthr" TargetMode="External"/><Relationship Id="rId4" Type="http://schemas.openxmlformats.org/officeDocument/2006/relationships/hyperlink" Target="https://www.youtube.com/watch?v=0ZO9ajkosew" TargetMode="External"/><Relationship Id="rId9" Type="http://schemas.openxmlformats.org/officeDocument/2006/relationships/hyperlink" Target="https://oniseptv.onisep.fr/video/decouvrir-la-filiere-stmg" TargetMode="External"/></Relationships>
</file>

<file path=ppt/slides/_rels/slide2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hyperlink" Target="https://www.ain.cci.fr/actualite/lain-terre-dexcellence-industrielle" TargetMode="External"/><Relationship Id="rId2" Type="http://schemas.openxmlformats.org/officeDocument/2006/relationships/notesSlide" Target="../notesSlides/notesSlide3.xml"/><Relationship Id="rId1" Type="http://schemas.openxmlformats.org/officeDocument/2006/relationships/slideLayout" Target="../slideLayouts/slideLayout6.xml"/><Relationship Id="rId5" Type="http://schemas.openxmlformats.org/officeDocument/2006/relationships/image" Target="../media/image2.jpeg"/><Relationship Id="rId4"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6.xml"/></Relationships>
</file>

<file path=ppt/slides/_rels/slide35.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3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18.xml"/></Relationships>
</file>

<file path=ppt/slides/_rels/slide3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png"/><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image" Target="../media/image19.png"/><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4.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5.xml"/><Relationship Id="rId1" Type="http://schemas.openxmlformats.org/officeDocument/2006/relationships/slideLayout" Target="../slideLayouts/slideLayout6.xml"/><Relationship Id="rId4" Type="http://schemas.openxmlformats.org/officeDocument/2006/relationships/chart" Target="../charts/char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r>
              <a:rPr lang="fr-FR" dirty="0" smtClean="0"/>
              <a:t>00000000000000000000000000000969</a:t>
            </a:r>
            <a:endParaRPr lang="fr-FR" dirty="0"/>
          </a:p>
        </p:txBody>
      </p:sp>
      <p:sp>
        <p:nvSpPr>
          <p:cNvPr id="6" name="Espace réservé du texte 5"/>
          <p:cNvSpPr>
            <a:spLocks noGrp="1"/>
          </p:cNvSpPr>
          <p:nvPr>
            <p:ph type="body" sz="quarter" idx="13"/>
          </p:nvPr>
        </p:nvSpPr>
        <p:spPr>
          <a:xfrm>
            <a:off x="390000" y="2348880"/>
            <a:ext cx="9126000" cy="2769600"/>
          </a:xfrm>
        </p:spPr>
        <p:txBody>
          <a:bodyPr/>
          <a:lstStyle/>
          <a:p>
            <a:pPr algn="ctr"/>
            <a:r>
              <a:rPr lang="fr-FR" dirty="0" smtClean="0"/>
              <a:t>Choisir la voie technologique : </a:t>
            </a:r>
          </a:p>
          <a:p>
            <a:pPr algn="ctr"/>
            <a:r>
              <a:rPr lang="fr-FR" dirty="0" smtClean="0"/>
              <a:t>un parcours de réussite</a:t>
            </a:r>
            <a:endParaRPr lang="fr-FR" dirty="0"/>
          </a:p>
          <a:p>
            <a:pPr lvl="1" algn="ctr"/>
            <a:endParaRPr lang="fr-FR" dirty="0" smtClean="0"/>
          </a:p>
          <a:p>
            <a:pPr lvl="1" algn="ctr"/>
            <a:endParaRPr lang="fr-FR" dirty="0" smtClean="0"/>
          </a:p>
          <a:p>
            <a:pPr lvl="1" algn="ctr"/>
            <a:r>
              <a:rPr lang="fr-FR" sz="2000" b="1" dirty="0" smtClean="0"/>
              <a:t>BOURG-EN-BRESSE</a:t>
            </a:r>
          </a:p>
          <a:p>
            <a:pPr lvl="1" algn="ctr"/>
            <a:r>
              <a:rPr lang="fr-FR" sz="2000" b="1" dirty="0" smtClean="0"/>
              <a:t> 16 janvier 2024</a:t>
            </a:r>
            <a:endParaRPr lang="fr-FR" sz="2000" b="1" dirty="0"/>
          </a:p>
        </p:txBody>
      </p:sp>
      <p:sp>
        <p:nvSpPr>
          <p:cNvPr id="7" name="Espace réservé de la date 6"/>
          <p:cNvSpPr>
            <a:spLocks noGrp="1"/>
          </p:cNvSpPr>
          <p:nvPr>
            <p:ph type="dt" sz="half" idx="10"/>
          </p:nvPr>
        </p:nvSpPr>
        <p:spPr/>
        <p:txBody>
          <a:bodyPr/>
          <a:lstStyle/>
          <a:p>
            <a:pPr algn="r"/>
            <a:r>
              <a:rPr lang="fr-FR" cap="all" dirty="0" smtClean="0"/>
              <a:t>16/01/2024</a:t>
            </a:r>
            <a:endParaRPr lang="fr-FR" cap="all" dirty="0"/>
          </a:p>
        </p:txBody>
      </p:sp>
      <p:sp>
        <p:nvSpPr>
          <p:cNvPr id="9" name="Espace réservé du numéro de diapositive 8"/>
          <p:cNvSpPr>
            <a:spLocks noGrp="1"/>
          </p:cNvSpPr>
          <p:nvPr>
            <p:ph type="sldNum" sz="quarter" idx="12"/>
          </p:nvPr>
        </p:nvSpPr>
        <p:spPr/>
        <p:txBody>
          <a:bodyPr/>
          <a:lstStyle/>
          <a:p>
            <a:fld id="{733122C9-A0B9-462F-8757-0847AD287B63}" type="slidenum">
              <a:rPr lang="fr-FR" smtClean="0"/>
              <a:pPr/>
              <a:t>1</a:t>
            </a:fld>
            <a:endParaRPr lang="fr-FR" dirty="0"/>
          </a:p>
        </p:txBody>
      </p:sp>
      <p:pic>
        <p:nvPicPr>
          <p:cNvPr id="10" name="Image 9"/>
          <p:cNvPicPr/>
          <p:nvPr/>
        </p:nvPicPr>
        <p:blipFill>
          <a:blip r:embed="rId3" cstate="print">
            <a:extLst>
              <a:ext uri="{28A0092B-C50C-407E-A947-70E740481C1C}">
                <a14:useLocalDpi xmlns:a14="http://schemas.microsoft.com/office/drawing/2010/main" val="0"/>
              </a:ext>
            </a:extLst>
          </a:blip>
          <a:stretch>
            <a:fillRect/>
          </a:stretch>
        </p:blipFill>
        <p:spPr>
          <a:xfrm>
            <a:off x="6465169" y="155916"/>
            <a:ext cx="3221344" cy="1472884"/>
          </a:xfrm>
          <a:prstGeom prst="rect">
            <a:avLst/>
          </a:prstGeom>
        </p:spPr>
      </p:pic>
    </p:spTree>
    <p:extLst>
      <p:ext uri="{BB962C8B-B14F-4D97-AF65-F5344CB8AC3E}">
        <p14:creationId xmlns:p14="http://schemas.microsoft.com/office/powerpoint/2010/main" val="4181515932"/>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1411361" y="1139068"/>
            <a:ext cx="7515329" cy="960000"/>
          </a:xfrm>
        </p:spPr>
        <p:txBody>
          <a:bodyPr/>
          <a:lstStyle/>
          <a:p>
            <a:r>
              <a:rPr lang="fr-FR" dirty="0" smtClean="0"/>
              <a:t>L’orientation des élèves après le collège</a:t>
            </a:r>
            <a:endParaRPr lang="fr-FR" dirty="0"/>
          </a:p>
        </p:txBody>
      </p:sp>
      <p:sp>
        <p:nvSpPr>
          <p:cNvPr id="4" name="Espace réservé du numéro de diapositive 3"/>
          <p:cNvSpPr>
            <a:spLocks noGrp="1"/>
          </p:cNvSpPr>
          <p:nvPr>
            <p:ph type="sldNum" sz="quarter" idx="12"/>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33122C9-A0B9-462F-8757-0847AD287B63}" type="slidenum">
              <a:rPr kumimoji="0" lang="fr-FR" sz="750" b="1" i="0" u="none" strike="noStrike" kern="1200" cap="none" spc="0" normalizeH="0" baseline="0" noProof="0" smtClean="0">
                <a:ln>
                  <a:noFill/>
                </a:ln>
                <a:solidFill>
                  <a:srgbClr val="000000"/>
                </a:solidFill>
                <a:effectLst/>
                <a:uLnTx/>
                <a:uFillTx/>
                <a:latin typeface="Marianne"/>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fr-FR" sz="750" b="1" i="0" u="none" strike="noStrike" kern="1200" cap="none" spc="0" normalizeH="0" baseline="0" noProof="0" dirty="0">
              <a:ln>
                <a:noFill/>
              </a:ln>
              <a:solidFill>
                <a:srgbClr val="000000"/>
              </a:solidFill>
              <a:effectLst/>
              <a:uLnTx/>
              <a:uFillTx/>
              <a:latin typeface="Marianne"/>
              <a:ea typeface="+mn-ea"/>
              <a:cs typeface="+mn-cs"/>
            </a:endParaRPr>
          </a:p>
        </p:txBody>
      </p:sp>
      <p:sp>
        <p:nvSpPr>
          <p:cNvPr id="15"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fr-FR" sz="750" b="1" i="0" u="none" strike="noStrike" kern="1200" cap="all" spc="0" normalizeH="0" baseline="0" noProof="0" dirty="0" smtClean="0">
                <a:ln>
                  <a:noFill/>
                </a:ln>
                <a:solidFill>
                  <a:srgbClr val="000000"/>
                </a:solidFill>
                <a:effectLst/>
                <a:uLnTx/>
                <a:uFillTx/>
                <a:latin typeface="Marianne"/>
                <a:ea typeface="+mn-ea"/>
                <a:cs typeface="+mn-cs"/>
              </a:rPr>
              <a:t>16/01/2024</a:t>
            </a:r>
            <a:endParaRPr kumimoji="0" lang="fr-FR" sz="750" b="1" i="0" u="none" strike="noStrike" kern="1200" cap="all" spc="0" normalizeH="0" baseline="0" noProof="0" dirty="0">
              <a:ln>
                <a:noFill/>
              </a:ln>
              <a:solidFill>
                <a:srgbClr val="000000"/>
              </a:solidFill>
              <a:effectLst/>
              <a:uLnTx/>
              <a:uFillTx/>
              <a:latin typeface="Marianne"/>
              <a:ea typeface="+mn-ea"/>
              <a:cs typeface="+mn-cs"/>
            </a:endParaRPr>
          </a:p>
        </p:txBody>
      </p:sp>
      <p:pic>
        <p:nvPicPr>
          <p:cNvPr id="12" name="Image 11"/>
          <p:cNvPicPr/>
          <p:nvPr/>
        </p:nvPicPr>
        <p:blipFill>
          <a:blip r:embed="rId3" cstate="print">
            <a:extLst>
              <a:ext uri="{28A0092B-C50C-407E-A947-70E740481C1C}">
                <a14:useLocalDpi xmlns:a14="http://schemas.microsoft.com/office/drawing/2010/main" val="0"/>
              </a:ext>
            </a:extLst>
          </a:blip>
          <a:stretch>
            <a:fillRect/>
          </a:stretch>
        </p:blipFill>
        <p:spPr>
          <a:xfrm>
            <a:off x="68580" y="160678"/>
            <a:ext cx="2436148" cy="892059"/>
          </a:xfrm>
          <a:prstGeom prst="rect">
            <a:avLst/>
          </a:prstGeom>
        </p:spPr>
      </p:pic>
      <p:sp>
        <p:nvSpPr>
          <p:cNvPr id="13" name="Espace réservé du contenu 11"/>
          <p:cNvSpPr>
            <a:spLocks noGrp="1"/>
          </p:cNvSpPr>
          <p:nvPr>
            <p:ph sz="quarter" idx="14"/>
          </p:nvPr>
        </p:nvSpPr>
        <p:spPr>
          <a:xfrm>
            <a:off x="495308" y="1868038"/>
            <a:ext cx="6290692" cy="620960"/>
          </a:xfrm>
        </p:spPr>
        <p:txBody>
          <a:bodyPr/>
          <a:lstStyle/>
          <a:p>
            <a:r>
              <a:rPr lang="fr-FR" sz="1800" dirty="0" smtClean="0">
                <a:solidFill>
                  <a:schemeClr val="tx2"/>
                </a:solidFill>
              </a:rPr>
              <a:t>Au niveau du département de l’Ain</a:t>
            </a:r>
            <a:endParaRPr lang="fr-FR" sz="1800" dirty="0">
              <a:solidFill>
                <a:schemeClr val="tx2"/>
              </a:solidFill>
            </a:endParaRPr>
          </a:p>
        </p:txBody>
      </p:sp>
      <p:pic>
        <p:nvPicPr>
          <p:cNvPr id="2" name="Image 1"/>
          <p:cNvPicPr>
            <a:picLocks noChangeAspect="1"/>
          </p:cNvPicPr>
          <p:nvPr/>
        </p:nvPicPr>
        <p:blipFill>
          <a:blip r:embed="rId4"/>
          <a:stretch>
            <a:fillRect/>
          </a:stretch>
        </p:blipFill>
        <p:spPr>
          <a:xfrm>
            <a:off x="416496" y="2420888"/>
            <a:ext cx="4392488" cy="3600400"/>
          </a:xfrm>
          <a:prstGeom prst="rect">
            <a:avLst/>
          </a:prstGeom>
        </p:spPr>
      </p:pic>
      <p:pic>
        <p:nvPicPr>
          <p:cNvPr id="3" name="Image 2"/>
          <p:cNvPicPr>
            <a:picLocks noChangeAspect="1"/>
          </p:cNvPicPr>
          <p:nvPr/>
        </p:nvPicPr>
        <p:blipFill>
          <a:blip r:embed="rId5"/>
          <a:stretch>
            <a:fillRect/>
          </a:stretch>
        </p:blipFill>
        <p:spPr>
          <a:xfrm>
            <a:off x="4974501" y="2518140"/>
            <a:ext cx="4520952" cy="3584653"/>
          </a:xfrm>
          <a:prstGeom prst="rect">
            <a:avLst/>
          </a:prstGeom>
        </p:spPr>
      </p:pic>
    </p:spTree>
    <p:extLst>
      <p:ext uri="{BB962C8B-B14F-4D97-AF65-F5344CB8AC3E}">
        <p14:creationId xmlns:p14="http://schemas.microsoft.com/office/powerpoint/2010/main" val="622340774"/>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395953" y="996704"/>
            <a:ext cx="9126000" cy="960000"/>
          </a:xfrm>
        </p:spPr>
        <p:txBody>
          <a:bodyPr/>
          <a:lstStyle/>
          <a:p>
            <a:r>
              <a:rPr lang="fr-FR" dirty="0" smtClean="0"/>
              <a:t>L’orientation en séries technologiques après la 2</a:t>
            </a:r>
            <a:r>
              <a:rPr lang="fr-FR" baseline="30000" dirty="0" smtClean="0"/>
              <a:t>de</a:t>
            </a:r>
            <a:r>
              <a:rPr lang="fr-FR" dirty="0" smtClean="0"/>
              <a:t> GT</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11</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graphicFrame>
        <p:nvGraphicFramePr>
          <p:cNvPr id="9" name="Graphique 8"/>
          <p:cNvGraphicFramePr/>
          <p:nvPr>
            <p:extLst>
              <p:ext uri="{D42A27DB-BD31-4B8C-83A1-F6EECF244321}">
                <p14:modId xmlns:p14="http://schemas.microsoft.com/office/powerpoint/2010/main" val="3368502283"/>
              </p:ext>
            </p:extLst>
          </p:nvPr>
        </p:nvGraphicFramePr>
        <p:xfrm>
          <a:off x="552249" y="2520203"/>
          <a:ext cx="4248472" cy="3504528"/>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3" name="Graphique 12"/>
          <p:cNvGraphicFramePr/>
          <p:nvPr>
            <p:extLst>
              <p:ext uri="{D42A27DB-BD31-4B8C-83A1-F6EECF244321}">
                <p14:modId xmlns:p14="http://schemas.microsoft.com/office/powerpoint/2010/main" val="2620639601"/>
              </p:ext>
            </p:extLst>
          </p:nvPr>
        </p:nvGraphicFramePr>
        <p:xfrm>
          <a:off x="4952999" y="2520203"/>
          <a:ext cx="4248472" cy="3504528"/>
        </p:xfrm>
        <a:graphic>
          <a:graphicData uri="http://schemas.openxmlformats.org/drawingml/2006/chart">
            <c:chart xmlns:c="http://schemas.openxmlformats.org/drawingml/2006/chart" xmlns:r="http://schemas.openxmlformats.org/officeDocument/2006/relationships" r:id="rId3"/>
          </a:graphicData>
        </a:graphic>
      </p:graphicFrame>
      <p:sp>
        <p:nvSpPr>
          <p:cNvPr id="14" name="Espace réservé du contenu 11"/>
          <p:cNvSpPr>
            <a:spLocks noGrp="1"/>
          </p:cNvSpPr>
          <p:nvPr>
            <p:ph sz="quarter" idx="14"/>
          </p:nvPr>
        </p:nvSpPr>
        <p:spPr>
          <a:xfrm>
            <a:off x="389999" y="1564549"/>
            <a:ext cx="9126000" cy="298018"/>
          </a:xfrm>
        </p:spPr>
        <p:txBody>
          <a:bodyPr/>
          <a:lstStyle/>
          <a:p>
            <a:r>
              <a:rPr lang="fr-FR" sz="1800" dirty="0" smtClean="0"/>
              <a:t>Des attentes des élèves et des familles concentrées sur certaines séries</a:t>
            </a:r>
            <a:endParaRPr lang="fr-FR" sz="1800" dirty="0"/>
          </a:p>
        </p:txBody>
      </p:sp>
      <p:sp>
        <p:nvSpPr>
          <p:cNvPr id="15" name="Espace réservé du contenu 11"/>
          <p:cNvSpPr txBox="1">
            <a:spLocks/>
          </p:cNvSpPr>
          <p:nvPr/>
        </p:nvSpPr>
        <p:spPr bwMode="gray">
          <a:xfrm>
            <a:off x="389999" y="6199693"/>
            <a:ext cx="9126000" cy="289696"/>
          </a:xfrm>
          <a:prstGeom prst="rect">
            <a:avLst/>
          </a:prstGeom>
        </p:spPr>
        <p:txBody>
          <a:bodyPr vert="horz" lIns="0" tIns="0" rIns="0" bIns="0" rtlCol="0" anchor="t" anchorCtr="0">
            <a:noAutofit/>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200" i="1" dirty="0" smtClean="0"/>
              <a:t>Source : bilans de l’orientation – Données SIECLE</a:t>
            </a:r>
            <a:endParaRPr lang="fr-FR" sz="1200" i="1" dirty="0"/>
          </a:p>
        </p:txBody>
      </p:sp>
      <p:sp>
        <p:nvSpPr>
          <p:cNvPr id="18"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
        <p:nvSpPr>
          <p:cNvPr id="2" name="ZoneTexte 1"/>
          <p:cNvSpPr txBox="1"/>
          <p:nvPr/>
        </p:nvSpPr>
        <p:spPr>
          <a:xfrm>
            <a:off x="386767" y="1980459"/>
            <a:ext cx="3338865" cy="369332"/>
          </a:xfrm>
          <a:prstGeom prst="rect">
            <a:avLst/>
          </a:prstGeom>
          <a:noFill/>
        </p:spPr>
        <p:txBody>
          <a:bodyPr wrap="square" rtlCol="0">
            <a:spAutoFit/>
          </a:bodyPr>
          <a:lstStyle/>
          <a:p>
            <a:r>
              <a:rPr lang="fr-FR" dirty="0" smtClean="0">
                <a:solidFill>
                  <a:schemeClr val="tx2"/>
                </a:solidFill>
              </a:rPr>
              <a:t>Au niveau académique</a:t>
            </a:r>
            <a:endParaRPr lang="fr-FR" dirty="0">
              <a:solidFill>
                <a:schemeClr val="tx2"/>
              </a:solidFill>
            </a:endParaRPr>
          </a:p>
        </p:txBody>
      </p:sp>
    </p:spTree>
    <p:extLst>
      <p:ext uri="{BB962C8B-B14F-4D97-AF65-F5344CB8AC3E}">
        <p14:creationId xmlns:p14="http://schemas.microsoft.com/office/powerpoint/2010/main" val="15772140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L’orientation en séries technologiques après la 2</a:t>
            </a:r>
            <a:r>
              <a:rPr lang="fr-FR" baseline="30000" dirty="0" smtClean="0"/>
              <a:t>de</a:t>
            </a:r>
            <a:r>
              <a:rPr lang="fr-FR" dirty="0" smtClean="0"/>
              <a:t> GT</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12</a:t>
            </a:fld>
            <a:endParaRPr lang="fr-FR" dirty="0"/>
          </a:p>
        </p:txBody>
      </p:sp>
      <p:sp>
        <p:nvSpPr>
          <p:cNvPr id="14" name="Espace réservé du contenu 11"/>
          <p:cNvSpPr>
            <a:spLocks noGrp="1"/>
          </p:cNvSpPr>
          <p:nvPr>
            <p:ph sz="quarter" idx="14"/>
          </p:nvPr>
        </p:nvSpPr>
        <p:spPr>
          <a:xfrm>
            <a:off x="390500" y="1897560"/>
            <a:ext cx="6290692" cy="620960"/>
          </a:xfrm>
        </p:spPr>
        <p:txBody>
          <a:bodyPr/>
          <a:lstStyle/>
          <a:p>
            <a:r>
              <a:rPr lang="fr-FR" sz="1800" dirty="0" smtClean="0">
                <a:solidFill>
                  <a:schemeClr val="tx2"/>
                </a:solidFill>
              </a:rPr>
              <a:t>Au niveau du département de l’Ain</a:t>
            </a:r>
            <a:endParaRPr lang="fr-FR" sz="1800" dirty="0">
              <a:solidFill>
                <a:schemeClr val="tx2"/>
              </a:solidFill>
            </a:endParaRPr>
          </a:p>
        </p:txBody>
      </p:sp>
      <p:sp>
        <p:nvSpPr>
          <p:cNvPr id="18"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pic>
        <p:nvPicPr>
          <p:cNvPr id="16" name="Image 15"/>
          <p:cNvPicPr/>
          <p:nvPr/>
        </p:nvPicPr>
        <p:blipFill>
          <a:blip r:embed="rId2" cstate="print">
            <a:extLst>
              <a:ext uri="{28A0092B-C50C-407E-A947-70E740481C1C}">
                <a14:useLocalDpi xmlns:a14="http://schemas.microsoft.com/office/drawing/2010/main" val="0"/>
              </a:ext>
            </a:extLst>
          </a:blip>
          <a:stretch>
            <a:fillRect/>
          </a:stretch>
        </p:blipFill>
        <p:spPr>
          <a:xfrm>
            <a:off x="128464" y="97538"/>
            <a:ext cx="2664296" cy="883189"/>
          </a:xfrm>
          <a:prstGeom prst="rect">
            <a:avLst/>
          </a:prstGeom>
        </p:spPr>
      </p:pic>
      <p:pic>
        <p:nvPicPr>
          <p:cNvPr id="5" name="Image 4"/>
          <p:cNvPicPr>
            <a:picLocks noChangeAspect="1"/>
          </p:cNvPicPr>
          <p:nvPr/>
        </p:nvPicPr>
        <p:blipFill>
          <a:blip r:embed="rId3"/>
          <a:stretch>
            <a:fillRect/>
          </a:stretch>
        </p:blipFill>
        <p:spPr>
          <a:xfrm>
            <a:off x="390000" y="2518524"/>
            <a:ext cx="4563000" cy="3644215"/>
          </a:xfrm>
          <a:prstGeom prst="rect">
            <a:avLst/>
          </a:prstGeom>
        </p:spPr>
      </p:pic>
      <p:pic>
        <p:nvPicPr>
          <p:cNvPr id="12" name="Image 11"/>
          <p:cNvPicPr>
            <a:picLocks noChangeAspect="1"/>
          </p:cNvPicPr>
          <p:nvPr/>
        </p:nvPicPr>
        <p:blipFill>
          <a:blip r:embed="rId4"/>
          <a:stretch>
            <a:fillRect/>
          </a:stretch>
        </p:blipFill>
        <p:spPr>
          <a:xfrm>
            <a:off x="5169024" y="2613541"/>
            <a:ext cx="4186808" cy="3549193"/>
          </a:xfrm>
          <a:prstGeom prst="rect">
            <a:avLst/>
          </a:prstGeom>
        </p:spPr>
      </p:pic>
    </p:spTree>
    <p:extLst>
      <p:ext uri="{BB962C8B-B14F-4D97-AF65-F5344CB8AC3E}">
        <p14:creationId xmlns:p14="http://schemas.microsoft.com/office/powerpoint/2010/main" val="3143851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1064568" y="767315"/>
            <a:ext cx="9126000" cy="960000"/>
          </a:xfrm>
        </p:spPr>
        <p:txBody>
          <a:bodyPr/>
          <a:lstStyle/>
          <a:p>
            <a:r>
              <a:rPr lang="fr-FR" dirty="0" smtClean="0">
                <a:solidFill>
                  <a:schemeClr val="tx2"/>
                </a:solidFill>
              </a:rPr>
              <a:t>Echanges…</a:t>
            </a:r>
            <a:endParaRPr lang="fr-FR" dirty="0">
              <a:solidFill>
                <a:schemeClr val="tx2"/>
              </a:solidFill>
            </a:endParaRPr>
          </a:p>
        </p:txBody>
      </p:sp>
      <p:sp>
        <p:nvSpPr>
          <p:cNvPr id="12" name="Espace réservé du contenu 11"/>
          <p:cNvSpPr>
            <a:spLocks noGrp="1"/>
          </p:cNvSpPr>
          <p:nvPr>
            <p:ph sz="quarter" idx="14"/>
          </p:nvPr>
        </p:nvSpPr>
        <p:spPr>
          <a:xfrm>
            <a:off x="309531" y="1412776"/>
            <a:ext cx="9429817" cy="4445116"/>
          </a:xfrm>
        </p:spPr>
        <p:txBody>
          <a:bodyPr/>
          <a:lstStyle/>
          <a:p>
            <a:pPr marL="285750" indent="-285750">
              <a:buFont typeface="Arial" panose="020B0604020202020204" pitchFamily="34" charset="0"/>
              <a:buChar char="•"/>
            </a:pPr>
            <a:r>
              <a:rPr lang="fr-FR" sz="1600" dirty="0" smtClean="0"/>
              <a:t>La voie technologique est une entrée vers des études courtes ou l’insertion professionnelle ?</a:t>
            </a:r>
          </a:p>
          <a:p>
            <a:pPr marL="285750" indent="-285750">
              <a:buFont typeface="Arial" panose="020B0604020202020204" pitchFamily="34" charset="0"/>
              <a:buChar char="•"/>
            </a:pPr>
            <a:endParaRPr lang="fr-FR" sz="1600" dirty="0" smtClean="0"/>
          </a:p>
          <a:p>
            <a:pPr marL="285750" indent="-285750">
              <a:buFont typeface="Arial" panose="020B0604020202020204" pitchFamily="34" charset="0"/>
              <a:buChar char="•"/>
            </a:pPr>
            <a:r>
              <a:rPr lang="fr-FR" sz="1600" dirty="0"/>
              <a:t>Comme dans la voie générale, il y a 3 enseignements de spécialité en première et 2 en terminale technologique </a:t>
            </a:r>
            <a:r>
              <a:rPr lang="fr-FR" sz="1600" dirty="0" smtClean="0"/>
              <a:t>?</a:t>
            </a:r>
          </a:p>
          <a:p>
            <a:pPr marL="285750" indent="-285750">
              <a:buFont typeface="Arial" panose="020B0604020202020204" pitchFamily="34" charset="0"/>
              <a:buChar char="•"/>
            </a:pPr>
            <a:endParaRPr lang="fr-FR" sz="1600" dirty="0"/>
          </a:p>
          <a:p>
            <a:pPr marL="285750" indent="-285750">
              <a:buFont typeface="Arial" panose="020B0604020202020204" pitchFamily="34" charset="0"/>
              <a:buChar char="•"/>
            </a:pPr>
            <a:r>
              <a:rPr lang="fr-FR" sz="1600" dirty="0"/>
              <a:t>Le baccalauréat technologique a été réformé en même temps que le baccalauréat général </a:t>
            </a:r>
            <a:r>
              <a:rPr lang="fr-FR" sz="1600" dirty="0" smtClean="0"/>
              <a:t>?</a:t>
            </a:r>
          </a:p>
          <a:p>
            <a:pPr marL="285750" indent="-285750">
              <a:buFont typeface="Arial" panose="020B0604020202020204" pitchFamily="34" charset="0"/>
              <a:buChar char="•"/>
            </a:pPr>
            <a:endParaRPr lang="fr-FR" sz="1600" dirty="0" smtClean="0"/>
          </a:p>
          <a:p>
            <a:pPr marL="285750" indent="-285750">
              <a:buFont typeface="Arial" panose="020B0604020202020204" pitchFamily="34" charset="0"/>
              <a:buChar char="•"/>
            </a:pPr>
            <a:r>
              <a:rPr lang="fr-FR" sz="1600" dirty="0"/>
              <a:t>La voie technologique est une voie très spécialisée qui enferme les jeunes dans des carrières limitées </a:t>
            </a:r>
            <a:r>
              <a:rPr lang="fr-FR" sz="1600" dirty="0" smtClean="0"/>
              <a:t>?</a:t>
            </a:r>
          </a:p>
          <a:p>
            <a:pPr marL="285750" indent="-285750">
              <a:buFont typeface="Arial" panose="020B0604020202020204" pitchFamily="34" charset="0"/>
              <a:buChar char="•"/>
            </a:pPr>
            <a:endParaRPr lang="fr-FR" sz="1600" dirty="0" smtClean="0"/>
          </a:p>
          <a:p>
            <a:pPr marL="285750" indent="-285750">
              <a:buFont typeface="Arial" panose="020B0604020202020204" pitchFamily="34" charset="0"/>
              <a:buChar char="•"/>
            </a:pPr>
            <a:r>
              <a:rPr lang="fr-FR" sz="1600" dirty="0"/>
              <a:t>Les formations </a:t>
            </a:r>
            <a:r>
              <a:rPr lang="fr-FR" sz="1600" dirty="0" smtClean="0"/>
              <a:t>technologiques sont </a:t>
            </a:r>
            <a:r>
              <a:rPr lang="fr-FR" sz="1600" dirty="0"/>
              <a:t>d’un niveau moins exigeant que celui visé par la voie générale </a:t>
            </a:r>
            <a:r>
              <a:rPr lang="fr-FR" sz="1600" dirty="0" smtClean="0"/>
              <a:t>?</a:t>
            </a:r>
          </a:p>
          <a:p>
            <a:pPr marL="285750" indent="-285750">
              <a:buFont typeface="Arial" panose="020B0604020202020204" pitchFamily="34" charset="0"/>
              <a:buChar char="•"/>
            </a:pPr>
            <a:endParaRPr lang="fr-FR" sz="1600" dirty="0" smtClean="0"/>
          </a:p>
          <a:p>
            <a:pPr marL="285750" indent="-285750">
              <a:buFont typeface="Arial" panose="020B0604020202020204" pitchFamily="34" charset="0"/>
              <a:buChar char="•"/>
            </a:pPr>
            <a:r>
              <a:rPr lang="fr-FR" sz="1600" dirty="0"/>
              <a:t>Quelles sont les différences majeures entre l’enseignement technologique et l’enseignement professionnel ?</a:t>
            </a:r>
          </a:p>
          <a:p>
            <a:endParaRPr lang="fr-FR" sz="1600" dirty="0"/>
          </a:p>
          <a:p>
            <a:pPr marL="285750" indent="-285750">
              <a:buFont typeface="Arial" panose="020B0604020202020204" pitchFamily="34" charset="0"/>
              <a:buChar char="•"/>
            </a:pPr>
            <a:endParaRPr lang="fr-FR" sz="1600" dirty="0"/>
          </a:p>
          <a:p>
            <a:pPr marL="285750" indent="-285750">
              <a:buFont typeface="Arial" panose="020B0604020202020204" pitchFamily="34" charset="0"/>
              <a:buChar char="•"/>
            </a:pPr>
            <a:endParaRPr lang="fr-FR" sz="1600" dirty="0" smtClean="0"/>
          </a:p>
          <a:p>
            <a:pPr marL="285750" indent="-285750">
              <a:buFont typeface="Arial" panose="020B0604020202020204" pitchFamily="34" charset="0"/>
              <a:buChar char="•"/>
            </a:pPr>
            <a:endParaRPr lang="fr-FR" sz="1600" dirty="0"/>
          </a:p>
          <a:p>
            <a:endParaRPr lang="fr-FR" sz="1600" dirty="0"/>
          </a:p>
          <a:p>
            <a:pPr marL="285750" indent="-285750">
              <a:buFont typeface="Arial" panose="020B0604020202020204" pitchFamily="34" charset="0"/>
              <a:buChar char="•"/>
            </a:pPr>
            <a:endParaRPr lang="fr-FR" sz="1600" dirty="0"/>
          </a:p>
          <a:p>
            <a:pPr marL="285750" indent="-285750">
              <a:buFont typeface="Arial" panose="020B0604020202020204" pitchFamily="34" charset="0"/>
              <a:buChar char="•"/>
            </a:pPr>
            <a:endParaRPr lang="fr-FR" sz="1600" dirty="0" smtClean="0"/>
          </a:p>
          <a:p>
            <a:endParaRPr lang="fr-FR" sz="1600" dirty="0"/>
          </a:p>
          <a:p>
            <a:r>
              <a:rPr lang="fr-FR" sz="1600" dirty="0" smtClean="0">
                <a:sym typeface="Wingdings" panose="05000000000000000000" pitchFamily="2" charset="2"/>
              </a:rPr>
              <a:t>	</a:t>
            </a:r>
            <a:endParaRPr lang="fr-FR" sz="1600"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13</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pic>
        <p:nvPicPr>
          <p:cNvPr id="9" name="Image 8"/>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238620" y="0"/>
            <a:ext cx="1000132" cy="944105"/>
          </a:xfrm>
          <a:prstGeom prst="rect">
            <a:avLst/>
          </a:prstGeom>
        </p:spPr>
      </p:pic>
      <p:sp>
        <p:nvSpPr>
          <p:cNvPr id="13"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1237463212"/>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r>
              <a:rPr lang="fr-FR" dirty="0" smtClean="0"/>
              <a:t>L’orientation en lycée général et technologique</a:t>
            </a:r>
            <a:endParaRPr lang="fr-FR"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14</a:t>
            </a:fld>
            <a:endParaRPr lang="fr-FR" dirty="0"/>
          </a:p>
        </p:txBody>
      </p:sp>
      <p:sp>
        <p:nvSpPr>
          <p:cNvPr id="7"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8"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110945381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Favoriser la réussite des élèves</a:t>
            </a:r>
            <a:endParaRPr lang="fr-FR" dirty="0"/>
          </a:p>
        </p:txBody>
      </p:sp>
      <p:sp>
        <p:nvSpPr>
          <p:cNvPr id="12" name="Espace réservé du contenu 11"/>
          <p:cNvSpPr>
            <a:spLocks noGrp="1"/>
          </p:cNvSpPr>
          <p:nvPr>
            <p:ph sz="quarter" idx="14"/>
          </p:nvPr>
        </p:nvSpPr>
        <p:spPr>
          <a:xfrm>
            <a:off x="389999" y="2160000"/>
            <a:ext cx="9126000" cy="3432000"/>
          </a:xfrm>
        </p:spPr>
        <p:txBody>
          <a:bodyPr/>
          <a:lstStyle/>
          <a:p>
            <a:endParaRPr lang="fr-FR" sz="1600" dirty="0" smtClean="0"/>
          </a:p>
          <a:p>
            <a:r>
              <a:rPr lang="fr-FR" sz="2000" b="1" dirty="0">
                <a:solidFill>
                  <a:schemeClr val="tx2"/>
                </a:solidFill>
              </a:rPr>
              <a:t>L</a:t>
            </a:r>
            <a:r>
              <a:rPr lang="fr-FR" sz="2000" b="1" dirty="0" smtClean="0">
                <a:solidFill>
                  <a:schemeClr val="tx2"/>
                </a:solidFill>
              </a:rPr>
              <a:t>es atouts de la voie technologique :</a:t>
            </a:r>
          </a:p>
          <a:p>
            <a:pPr marL="285750" indent="-285750">
              <a:buFontTx/>
              <a:buChar char="-"/>
            </a:pPr>
            <a:r>
              <a:rPr lang="fr-FR" sz="2000" dirty="0" smtClean="0"/>
              <a:t>Une voie qui couvre un grand nombre de domaines et de secteurs porteurs d’emploi</a:t>
            </a:r>
          </a:p>
          <a:p>
            <a:pPr marL="285750" indent="-285750">
              <a:buFontTx/>
              <a:buChar char="-"/>
            </a:pPr>
            <a:r>
              <a:rPr lang="fr-FR" sz="2000" dirty="0" smtClean="0"/>
              <a:t>Des parcours de réussite sécurisés avec des poursuites d’études dans le supérieur</a:t>
            </a:r>
          </a:p>
          <a:p>
            <a:pPr marL="285750" indent="-285750">
              <a:buFontTx/>
              <a:buChar char="-"/>
            </a:pPr>
            <a:r>
              <a:rPr lang="fr-FR" sz="2000" dirty="0" smtClean="0"/>
              <a:t>Un taux de réussite au bac élevé</a:t>
            </a:r>
          </a:p>
          <a:p>
            <a:pPr marL="285750" indent="-285750">
              <a:buFontTx/>
              <a:buChar char="-"/>
            </a:pPr>
            <a:r>
              <a:rPr lang="fr-FR" sz="2000" dirty="0" smtClean="0"/>
              <a:t>Un enseignement robuste lié à l’observation et l’analyse de phénomènes concrets, à l’expérimentation en groupes restreints, à l’enseignement technologique en langue vivante</a:t>
            </a:r>
            <a:endParaRPr lang="fr-FR" sz="2000"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15</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14" name="Espace réservé du texte 10"/>
          <p:cNvSpPr>
            <a:spLocks noGrp="1"/>
          </p:cNvSpPr>
          <p:nvPr>
            <p:ph type="body" sz="quarter" idx="13"/>
          </p:nvPr>
        </p:nvSpPr>
        <p:spPr>
          <a:xfrm>
            <a:off x="3588000" y="240000"/>
            <a:ext cx="5928000" cy="480000"/>
          </a:xfrm>
        </p:spPr>
        <p:txBody>
          <a:bodyPr/>
          <a:lstStyle/>
          <a:p>
            <a:pPr marL="0" indent="0">
              <a:buNone/>
            </a:pPr>
            <a:r>
              <a:rPr lang="fr-FR" dirty="0" smtClean="0"/>
              <a:t>1. L’orientation en lycée général et technologique</a:t>
            </a:r>
            <a:endParaRPr lang="fr-FR" dirty="0"/>
          </a:p>
          <a:p>
            <a:pPr marL="0" lvl="1" indent="0">
              <a:buNone/>
            </a:pPr>
            <a:r>
              <a:rPr lang="fr-FR" dirty="0" smtClean="0"/>
              <a:t>a. Les atouts</a:t>
            </a:r>
            <a:endParaRPr lang="fr-FR" dirty="0"/>
          </a:p>
        </p:txBody>
      </p:sp>
      <p:sp>
        <p:nvSpPr>
          <p:cNvPr id="9"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404405419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Après le collège : l’orientation des élèves</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16</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graphicFrame>
        <p:nvGraphicFramePr>
          <p:cNvPr id="13" name="Espace réservé du contenu 12"/>
          <p:cNvGraphicFramePr>
            <a:graphicFrameLocks noGrp="1"/>
          </p:cNvGraphicFramePr>
          <p:nvPr>
            <p:ph sz="quarter" idx="14"/>
            <p:extLst>
              <p:ext uri="{D42A27DB-BD31-4B8C-83A1-F6EECF244321}">
                <p14:modId xmlns:p14="http://schemas.microsoft.com/office/powerpoint/2010/main" val="133803466"/>
              </p:ext>
            </p:extLst>
          </p:nvPr>
        </p:nvGraphicFramePr>
        <p:xfrm>
          <a:off x="390526" y="1844825"/>
          <a:ext cx="9124950" cy="403527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cxnSp>
        <p:nvCxnSpPr>
          <p:cNvPr id="15" name="Connecteur droit 14"/>
          <p:cNvCxnSpPr/>
          <p:nvPr/>
        </p:nvCxnSpPr>
        <p:spPr>
          <a:xfrm flipV="1">
            <a:off x="3008784" y="3429000"/>
            <a:ext cx="720080" cy="864096"/>
          </a:xfrm>
          <a:prstGeom prst="line">
            <a:avLst/>
          </a:prstGeom>
        </p:spPr>
        <p:style>
          <a:lnRef idx="1">
            <a:schemeClr val="accent2"/>
          </a:lnRef>
          <a:fillRef idx="0">
            <a:schemeClr val="accent2"/>
          </a:fillRef>
          <a:effectRef idx="0">
            <a:schemeClr val="accent2"/>
          </a:effectRef>
          <a:fontRef idx="minor">
            <a:schemeClr val="tx1"/>
          </a:fontRef>
        </p:style>
      </p:cxnSp>
      <p:cxnSp>
        <p:nvCxnSpPr>
          <p:cNvPr id="16" name="Connecteur droit 15"/>
          <p:cNvCxnSpPr/>
          <p:nvPr/>
        </p:nvCxnSpPr>
        <p:spPr>
          <a:xfrm>
            <a:off x="3008784" y="4365104"/>
            <a:ext cx="720080" cy="864096"/>
          </a:xfrm>
          <a:prstGeom prst="line">
            <a:avLst/>
          </a:prstGeom>
        </p:spPr>
        <p:style>
          <a:lnRef idx="1">
            <a:schemeClr val="accent2"/>
          </a:lnRef>
          <a:fillRef idx="0">
            <a:schemeClr val="accent2"/>
          </a:fillRef>
          <a:effectRef idx="0">
            <a:schemeClr val="accent2"/>
          </a:effectRef>
          <a:fontRef idx="minor">
            <a:schemeClr val="tx1"/>
          </a:fontRef>
        </p:style>
      </p:cxnSp>
      <p:cxnSp>
        <p:nvCxnSpPr>
          <p:cNvPr id="19" name="Connecteur droit 18"/>
          <p:cNvCxnSpPr/>
          <p:nvPr/>
        </p:nvCxnSpPr>
        <p:spPr>
          <a:xfrm>
            <a:off x="6105128" y="3429000"/>
            <a:ext cx="792088" cy="0"/>
          </a:xfrm>
          <a:prstGeom prst="line">
            <a:avLst/>
          </a:prstGeom>
        </p:spPr>
        <p:style>
          <a:lnRef idx="1">
            <a:schemeClr val="accent2"/>
          </a:lnRef>
          <a:fillRef idx="0">
            <a:schemeClr val="accent2"/>
          </a:fillRef>
          <a:effectRef idx="0">
            <a:schemeClr val="accent2"/>
          </a:effectRef>
          <a:fontRef idx="minor">
            <a:schemeClr val="tx1"/>
          </a:fontRef>
        </p:style>
      </p:cxnSp>
      <p:cxnSp>
        <p:nvCxnSpPr>
          <p:cNvPr id="20" name="Connecteur droit 19"/>
          <p:cNvCxnSpPr/>
          <p:nvPr/>
        </p:nvCxnSpPr>
        <p:spPr>
          <a:xfrm flipV="1">
            <a:off x="6105128" y="4365104"/>
            <a:ext cx="792088" cy="500888"/>
          </a:xfrm>
          <a:prstGeom prst="line">
            <a:avLst/>
          </a:prstGeom>
        </p:spPr>
        <p:style>
          <a:lnRef idx="1">
            <a:schemeClr val="accent2"/>
          </a:lnRef>
          <a:fillRef idx="0">
            <a:schemeClr val="accent2"/>
          </a:fillRef>
          <a:effectRef idx="0">
            <a:schemeClr val="accent2"/>
          </a:effectRef>
          <a:fontRef idx="minor">
            <a:schemeClr val="tx1"/>
          </a:fontRef>
        </p:style>
      </p:cxnSp>
      <p:cxnSp>
        <p:nvCxnSpPr>
          <p:cNvPr id="23" name="Connecteur droit 22"/>
          <p:cNvCxnSpPr/>
          <p:nvPr/>
        </p:nvCxnSpPr>
        <p:spPr>
          <a:xfrm>
            <a:off x="6105128" y="4872328"/>
            <a:ext cx="792088" cy="500888"/>
          </a:xfrm>
          <a:prstGeom prst="line">
            <a:avLst/>
          </a:prstGeom>
        </p:spPr>
        <p:style>
          <a:lnRef idx="1">
            <a:schemeClr val="accent2"/>
          </a:lnRef>
          <a:fillRef idx="0">
            <a:schemeClr val="accent2"/>
          </a:fillRef>
          <a:effectRef idx="0">
            <a:schemeClr val="accent2"/>
          </a:effectRef>
          <a:fontRef idx="minor">
            <a:schemeClr val="tx1"/>
          </a:fontRef>
        </p:style>
      </p:cxnSp>
      <p:sp>
        <p:nvSpPr>
          <p:cNvPr id="21"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sp>
        <p:nvSpPr>
          <p:cNvPr id="14"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8240710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L’orientation en séries technologiques – part des séries</a:t>
            </a:r>
            <a:endParaRPr lang="fr-FR" dirty="0"/>
          </a:p>
        </p:txBody>
      </p:sp>
      <p:sp>
        <p:nvSpPr>
          <p:cNvPr id="12" name="Espace réservé du contenu 11"/>
          <p:cNvSpPr>
            <a:spLocks noGrp="1"/>
          </p:cNvSpPr>
          <p:nvPr>
            <p:ph sz="quarter" idx="14"/>
          </p:nvPr>
        </p:nvSpPr>
        <p:spPr>
          <a:xfrm>
            <a:off x="389998" y="6088304"/>
            <a:ext cx="9126000" cy="289696"/>
          </a:xfrm>
        </p:spPr>
        <p:txBody>
          <a:bodyPr/>
          <a:lstStyle/>
          <a:p>
            <a:r>
              <a:rPr lang="fr-FR" sz="1200" i="1" dirty="0" smtClean="0"/>
              <a:t>Source : bilan de l’affectation - DRAIO</a:t>
            </a:r>
            <a:endParaRPr lang="fr-FR" sz="1200" i="1"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17</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graphicFrame>
        <p:nvGraphicFramePr>
          <p:cNvPr id="6" name="Graphique 5"/>
          <p:cNvGraphicFramePr/>
          <p:nvPr>
            <p:extLst/>
          </p:nvPr>
        </p:nvGraphicFramePr>
        <p:xfrm>
          <a:off x="416494" y="1689663"/>
          <a:ext cx="4536504" cy="4294955"/>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7" name="Graphique 6"/>
          <p:cNvGraphicFramePr/>
          <p:nvPr/>
        </p:nvGraphicFramePr>
        <p:xfrm>
          <a:off x="4448944" y="1689663"/>
          <a:ext cx="5639056" cy="4294955"/>
        </p:xfrm>
        <a:graphic>
          <a:graphicData uri="http://schemas.openxmlformats.org/drawingml/2006/chart">
            <c:chart xmlns:c="http://schemas.openxmlformats.org/drawingml/2006/chart" xmlns:r="http://schemas.openxmlformats.org/officeDocument/2006/relationships" r:id="rId3"/>
          </a:graphicData>
        </a:graphic>
      </p:graphicFrame>
      <p:sp>
        <p:nvSpPr>
          <p:cNvPr id="16"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41762894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L’orientation en séries technologiques – constat de rentrée des places vacantes</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18</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15"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graphicFrame>
        <p:nvGraphicFramePr>
          <p:cNvPr id="5" name="Graphique 4"/>
          <p:cNvGraphicFramePr/>
          <p:nvPr>
            <p:extLst>
              <p:ext uri="{D42A27DB-BD31-4B8C-83A1-F6EECF244321}">
                <p14:modId xmlns:p14="http://schemas.microsoft.com/office/powerpoint/2010/main" val="2591320015"/>
              </p:ext>
            </p:extLst>
          </p:nvPr>
        </p:nvGraphicFramePr>
        <p:xfrm>
          <a:off x="389999" y="2492896"/>
          <a:ext cx="4814168" cy="3470333"/>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14" name="Graphique 13"/>
          <p:cNvGraphicFramePr/>
          <p:nvPr>
            <p:extLst>
              <p:ext uri="{D42A27DB-BD31-4B8C-83A1-F6EECF244321}">
                <p14:modId xmlns:p14="http://schemas.microsoft.com/office/powerpoint/2010/main" val="343809239"/>
              </p:ext>
            </p:extLst>
          </p:nvPr>
        </p:nvGraphicFramePr>
        <p:xfrm>
          <a:off x="4701833" y="2517808"/>
          <a:ext cx="4814168" cy="3470333"/>
        </p:xfrm>
        <a:graphic>
          <a:graphicData uri="http://schemas.openxmlformats.org/drawingml/2006/chart">
            <c:chart xmlns:c="http://schemas.openxmlformats.org/drawingml/2006/chart" xmlns:r="http://schemas.openxmlformats.org/officeDocument/2006/relationships" r:id="rId3"/>
          </a:graphicData>
        </a:graphic>
      </p:graphicFrame>
      <p:sp>
        <p:nvSpPr>
          <p:cNvPr id="9" name="Espace réservé du contenu 11"/>
          <p:cNvSpPr>
            <a:spLocks noGrp="1"/>
          </p:cNvSpPr>
          <p:nvPr>
            <p:ph sz="quarter" idx="14"/>
          </p:nvPr>
        </p:nvSpPr>
        <p:spPr>
          <a:xfrm>
            <a:off x="389998" y="6088304"/>
            <a:ext cx="9126000" cy="289696"/>
          </a:xfrm>
        </p:spPr>
        <p:txBody>
          <a:bodyPr/>
          <a:lstStyle/>
          <a:p>
            <a:r>
              <a:rPr lang="fr-FR" sz="1200" i="1" dirty="0" smtClean="0"/>
              <a:t>Source : constat de rentrée SIASEPP</a:t>
            </a:r>
            <a:endParaRPr lang="fr-FR" sz="1200" i="1"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363513258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Données </a:t>
            </a:r>
            <a:r>
              <a:rPr lang="fr-FR" dirty="0" err="1" smtClean="0"/>
              <a:t>Parcoursup</a:t>
            </a:r>
            <a:r>
              <a:rPr lang="fr-FR" dirty="0" smtClean="0"/>
              <a:t> - bacs technologiques</a:t>
            </a:r>
            <a:br>
              <a:rPr lang="fr-FR" dirty="0" smtClean="0"/>
            </a:b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19</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graphicFrame>
        <p:nvGraphicFramePr>
          <p:cNvPr id="7" name="Espace réservé du contenu 6"/>
          <p:cNvGraphicFramePr>
            <a:graphicFrameLocks noGrp="1"/>
          </p:cNvGraphicFramePr>
          <p:nvPr>
            <p:ph sz="quarter" idx="14"/>
            <p:extLst>
              <p:ext uri="{D42A27DB-BD31-4B8C-83A1-F6EECF244321}">
                <p14:modId xmlns:p14="http://schemas.microsoft.com/office/powerpoint/2010/main" val="3760287736"/>
              </p:ext>
            </p:extLst>
          </p:nvPr>
        </p:nvGraphicFramePr>
        <p:xfrm>
          <a:off x="390526" y="1772816"/>
          <a:ext cx="9124950" cy="4605184"/>
        </p:xfrm>
        <a:graphic>
          <a:graphicData uri="http://schemas.openxmlformats.org/drawingml/2006/chart">
            <c:chart xmlns:c="http://schemas.openxmlformats.org/drawingml/2006/chart" xmlns:r="http://schemas.openxmlformats.org/officeDocument/2006/relationships" r:id="rId3"/>
          </a:graphicData>
        </a:graphic>
      </p:graphicFrame>
      <p:sp>
        <p:nvSpPr>
          <p:cNvPr id="13"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75016893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2000675" y="1449840"/>
            <a:ext cx="5976664" cy="620440"/>
          </a:xfrm>
        </p:spPr>
        <p:txBody>
          <a:bodyPr/>
          <a:lstStyle/>
          <a:p>
            <a:r>
              <a:rPr lang="fr-FR" dirty="0" smtClean="0"/>
              <a:t>Quelques données économiques…</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2</a:t>
            </a:fld>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pic>
        <p:nvPicPr>
          <p:cNvPr id="9" name="Image 8"/>
          <p:cNvPicPr/>
          <p:nvPr/>
        </p:nvPicPr>
        <p:blipFill>
          <a:blip r:embed="rId3" cstate="print">
            <a:extLst>
              <a:ext uri="{28A0092B-C50C-407E-A947-70E740481C1C}">
                <a14:useLocalDpi xmlns:a14="http://schemas.microsoft.com/office/drawing/2010/main" val="0"/>
              </a:ext>
            </a:extLst>
          </a:blip>
          <a:stretch>
            <a:fillRect/>
          </a:stretch>
        </p:blipFill>
        <p:spPr>
          <a:xfrm>
            <a:off x="68580" y="160680"/>
            <a:ext cx="2796188" cy="1224795"/>
          </a:xfrm>
          <a:prstGeom prst="rect">
            <a:avLst/>
          </a:prstGeom>
        </p:spPr>
      </p:pic>
      <p:sp>
        <p:nvSpPr>
          <p:cNvPr id="13" name="ZoneTexte 12"/>
          <p:cNvSpPr txBox="1"/>
          <p:nvPr/>
        </p:nvSpPr>
        <p:spPr>
          <a:xfrm>
            <a:off x="848544" y="2276872"/>
            <a:ext cx="8235408" cy="3970318"/>
          </a:xfrm>
          <a:prstGeom prst="rect">
            <a:avLst/>
          </a:prstGeom>
          <a:noFill/>
        </p:spPr>
        <p:txBody>
          <a:bodyPr wrap="square" rtlCol="0">
            <a:spAutoFit/>
          </a:bodyPr>
          <a:lstStyle/>
          <a:p>
            <a:pPr algn="just"/>
            <a:r>
              <a:rPr lang="fr-FR" dirty="0" smtClean="0"/>
              <a:t>Dans un cadre de vie privilégier, l’Ain est le département de la réussite économique.</a:t>
            </a:r>
          </a:p>
          <a:p>
            <a:pPr algn="just"/>
            <a:endParaRPr lang="fr-FR" dirty="0" smtClean="0"/>
          </a:p>
          <a:p>
            <a:pPr algn="just"/>
            <a:r>
              <a:rPr lang="fr-FR" dirty="0" smtClean="0"/>
              <a:t>Stratégiquement positionné entre Lyon et Genève, au cœur des réseaux de communication européens, l’Ain bénéficie d’une économie diversifiée, incluant ses 9 filières d’excellence, attractive et dynamique.</a:t>
            </a:r>
          </a:p>
          <a:p>
            <a:pPr algn="just"/>
            <a:endParaRPr lang="fr-FR" dirty="0" smtClean="0"/>
          </a:p>
          <a:p>
            <a:pPr algn="just"/>
            <a:r>
              <a:rPr lang="fr-FR" dirty="0" smtClean="0"/>
              <a:t>Les entreprises y trouvent des conditions favorables à leur développement dans un environnement préservé : des pôles de recherche et de compétitivité, support de l’innovation, des zones d’activités, comme le PIPA, premier parc européen certifié Iso 14001, le déploiement du Très Haut Débit, une main d’œuvre qualifiée portée par un marché de l’emploi actif et par la croissance de la population.</a:t>
            </a:r>
          </a:p>
          <a:p>
            <a:pPr algn="just"/>
            <a:endParaRPr lang="fr-FR" dirty="0"/>
          </a:p>
        </p:txBody>
      </p:sp>
    </p:spTree>
    <p:extLst>
      <p:ext uri="{BB962C8B-B14F-4D97-AF65-F5344CB8AC3E}">
        <p14:creationId xmlns:p14="http://schemas.microsoft.com/office/powerpoint/2010/main" val="241316405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pPr marL="0" indent="0">
              <a:buNone/>
            </a:pPr>
            <a:r>
              <a:rPr lang="fr-FR" dirty="0" smtClean="0"/>
              <a:t>2. Les séries de la voie technologique</a:t>
            </a:r>
            <a:endParaRPr lang="fr-FR"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20</a:t>
            </a:fld>
            <a:endParaRPr lang="fr-FR" dirty="0"/>
          </a:p>
        </p:txBody>
      </p:sp>
      <p:sp>
        <p:nvSpPr>
          <p:cNvPr id="7"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8"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269766304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La voie technologique - une offre en huit séries</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21</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graphicFrame>
        <p:nvGraphicFramePr>
          <p:cNvPr id="6" name="Espace réservé du contenu 5"/>
          <p:cNvGraphicFramePr>
            <a:graphicFrameLocks noGrp="1"/>
          </p:cNvGraphicFramePr>
          <p:nvPr>
            <p:ph sz="quarter" idx="14"/>
            <p:extLst>
              <p:ext uri="{D42A27DB-BD31-4B8C-83A1-F6EECF244321}">
                <p14:modId xmlns:p14="http://schemas.microsoft.com/office/powerpoint/2010/main" val="4265010243"/>
              </p:ext>
            </p:extLst>
          </p:nvPr>
        </p:nvGraphicFramePr>
        <p:xfrm>
          <a:off x="390526" y="1844827"/>
          <a:ext cx="9124950" cy="3888433"/>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13" name="Espace réservé du texte 10"/>
          <p:cNvSpPr>
            <a:spLocks noGrp="1"/>
          </p:cNvSpPr>
          <p:nvPr>
            <p:ph type="body" sz="quarter" idx="13"/>
          </p:nvPr>
        </p:nvSpPr>
        <p:spPr>
          <a:xfrm>
            <a:off x="3588000" y="240000"/>
            <a:ext cx="5928000" cy="480000"/>
          </a:xfrm>
        </p:spPr>
        <p:txBody>
          <a:bodyPr/>
          <a:lstStyle/>
          <a:p>
            <a:pPr marL="0" indent="0">
              <a:buNone/>
            </a:pPr>
            <a:r>
              <a:rPr lang="fr-FR" dirty="0"/>
              <a:t>2</a:t>
            </a:r>
            <a:r>
              <a:rPr lang="fr-FR" dirty="0" smtClean="0"/>
              <a:t>. Les séries de la voie technologique</a:t>
            </a:r>
            <a:endParaRPr lang="fr-FR" dirty="0"/>
          </a:p>
          <a:p>
            <a:pPr marL="0" lvl="1" indent="0">
              <a:buNone/>
            </a:pPr>
            <a:r>
              <a:rPr lang="fr-FR" dirty="0" smtClean="0"/>
              <a:t>a. Huit séries</a:t>
            </a:r>
            <a:endParaRPr lang="fr-FR" dirty="0"/>
          </a:p>
        </p:txBody>
      </p:sp>
      <p:sp>
        <p:nvSpPr>
          <p:cNvPr id="9"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3672864690"/>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Pour aller plus loin : des vidéos avec des témoignages d’élèves</a:t>
            </a:r>
            <a:endParaRPr lang="fr-FR" dirty="0"/>
          </a:p>
        </p:txBody>
      </p:sp>
      <p:sp>
        <p:nvSpPr>
          <p:cNvPr id="12" name="Espace réservé du contenu 11"/>
          <p:cNvSpPr>
            <a:spLocks noGrp="1"/>
          </p:cNvSpPr>
          <p:nvPr>
            <p:ph sz="quarter" idx="14"/>
          </p:nvPr>
        </p:nvSpPr>
        <p:spPr>
          <a:xfrm>
            <a:off x="389999" y="2348880"/>
            <a:ext cx="3410874" cy="3432000"/>
          </a:xfrm>
        </p:spPr>
        <p:txBody>
          <a:bodyPr/>
          <a:lstStyle/>
          <a:p>
            <a:pPr algn="ctr"/>
            <a:endParaRPr lang="fr-FR" sz="1400" dirty="0" smtClean="0">
              <a:hlinkClick r:id="rId3"/>
            </a:endParaRPr>
          </a:p>
          <a:p>
            <a:pPr algn="ctr"/>
            <a:r>
              <a:rPr lang="fr-FR" sz="1400" dirty="0" smtClean="0">
                <a:hlinkClick r:id="rId3"/>
              </a:rPr>
              <a:t>STI2D </a:t>
            </a:r>
            <a:endParaRPr lang="fr-FR" sz="1400" dirty="0" smtClean="0"/>
          </a:p>
          <a:p>
            <a:pPr algn="ctr"/>
            <a:endParaRPr lang="fr-FR" sz="1400" dirty="0" smtClean="0"/>
          </a:p>
          <a:p>
            <a:pPr algn="ctr"/>
            <a:r>
              <a:rPr lang="fr-FR" sz="1400" dirty="0" smtClean="0">
                <a:hlinkClick r:id="rId4"/>
              </a:rPr>
              <a:t>S2TMD </a:t>
            </a:r>
            <a:endParaRPr lang="fr-FR" sz="1400" dirty="0" smtClean="0"/>
          </a:p>
          <a:p>
            <a:pPr algn="ctr"/>
            <a:endParaRPr lang="fr-FR" sz="1400" dirty="0" smtClean="0"/>
          </a:p>
          <a:p>
            <a:pPr algn="ctr"/>
            <a:r>
              <a:rPr lang="fr-FR" sz="1400" dirty="0" smtClean="0">
                <a:hlinkClick r:id="rId5"/>
              </a:rPr>
              <a:t>STL</a:t>
            </a:r>
            <a:r>
              <a:rPr lang="fr-FR" sz="1400" dirty="0" smtClean="0"/>
              <a:t> </a:t>
            </a:r>
          </a:p>
          <a:p>
            <a:pPr algn="ctr"/>
            <a:endParaRPr lang="fr-FR" sz="1400" dirty="0" smtClean="0"/>
          </a:p>
          <a:p>
            <a:pPr algn="ctr"/>
            <a:r>
              <a:rPr lang="fr-FR" sz="1400" dirty="0" smtClean="0">
                <a:hlinkClick r:id="rId6"/>
              </a:rPr>
              <a:t>ST2S</a:t>
            </a:r>
            <a:endParaRPr lang="fr-FR" sz="1400" dirty="0" smtClean="0"/>
          </a:p>
          <a:p>
            <a:pPr algn="ctr"/>
            <a:endParaRPr lang="fr-FR" sz="1400"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22</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13" name="Espace réservé du contenu 11"/>
          <p:cNvSpPr txBox="1">
            <a:spLocks/>
          </p:cNvSpPr>
          <p:nvPr/>
        </p:nvSpPr>
        <p:spPr bwMode="gray">
          <a:xfrm>
            <a:off x="5025010" y="2348880"/>
            <a:ext cx="3410874" cy="3432000"/>
          </a:xfrm>
          <a:prstGeom prst="rect">
            <a:avLst/>
          </a:prstGeom>
        </p:spPr>
        <p:txBody>
          <a:bodyPr vert="horz" lIns="0" tIns="0" rIns="0" bIns="0" rtlCol="0" anchor="t" anchorCtr="0">
            <a:noAutofit/>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lgn="ctr"/>
            <a:endParaRPr lang="fr-FR" sz="1400" dirty="0" smtClean="0">
              <a:hlinkClick r:id="rId7"/>
            </a:endParaRPr>
          </a:p>
          <a:p>
            <a:pPr algn="ctr"/>
            <a:r>
              <a:rPr lang="fr-FR" sz="1400" dirty="0" smtClean="0">
                <a:hlinkClick r:id="rId7"/>
              </a:rPr>
              <a:t>STD2A</a:t>
            </a:r>
            <a:endParaRPr lang="fr-FR" sz="1400" dirty="0" smtClean="0"/>
          </a:p>
          <a:p>
            <a:pPr algn="ctr"/>
            <a:endParaRPr lang="fr-FR" sz="1400" dirty="0" smtClean="0"/>
          </a:p>
          <a:p>
            <a:pPr algn="ctr"/>
            <a:r>
              <a:rPr lang="fr-FR" sz="1400" dirty="0" smtClean="0">
                <a:hlinkClick r:id="rId8"/>
              </a:rPr>
              <a:t>STAV</a:t>
            </a:r>
            <a:r>
              <a:rPr lang="fr-FR" sz="1400" dirty="0" smtClean="0"/>
              <a:t> </a:t>
            </a:r>
          </a:p>
          <a:p>
            <a:pPr algn="ctr"/>
            <a:endParaRPr lang="fr-FR" sz="1400" dirty="0" smtClean="0"/>
          </a:p>
          <a:p>
            <a:pPr algn="ctr"/>
            <a:r>
              <a:rPr lang="fr-FR" sz="1400" dirty="0" smtClean="0">
                <a:hlinkClick r:id="rId9"/>
              </a:rPr>
              <a:t>STMG</a:t>
            </a:r>
            <a:endParaRPr lang="fr-FR" sz="1400" dirty="0" smtClean="0"/>
          </a:p>
          <a:p>
            <a:pPr algn="ctr"/>
            <a:endParaRPr lang="fr-FR" sz="1400" dirty="0" smtClean="0"/>
          </a:p>
          <a:p>
            <a:pPr algn="ctr"/>
            <a:r>
              <a:rPr lang="fr-FR" sz="1400" dirty="0" smtClean="0">
                <a:hlinkClick r:id="rId10"/>
              </a:rPr>
              <a:t>STHR</a:t>
            </a:r>
            <a:r>
              <a:rPr lang="fr-FR" sz="1400" dirty="0" smtClean="0"/>
              <a:t> </a:t>
            </a:r>
          </a:p>
          <a:p>
            <a:pPr algn="ctr"/>
            <a:endParaRPr lang="fr-FR" sz="1400" dirty="0"/>
          </a:p>
        </p:txBody>
      </p:sp>
      <p:pic>
        <p:nvPicPr>
          <p:cNvPr id="2" name="Image 1"/>
          <p:cNvPicPr>
            <a:picLocks noChangeAspect="1"/>
          </p:cNvPicPr>
          <p:nvPr/>
        </p:nvPicPr>
        <p:blipFill>
          <a:blip r:embed="rId11">
            <a:extLst>
              <a:ext uri="{28A0092B-C50C-407E-A947-70E740481C1C}">
                <a14:useLocalDpi xmlns:a14="http://schemas.microsoft.com/office/drawing/2010/main" val="0"/>
              </a:ext>
            </a:extLst>
          </a:blip>
          <a:stretch>
            <a:fillRect/>
          </a:stretch>
        </p:blipFill>
        <p:spPr>
          <a:xfrm>
            <a:off x="7807850" y="4349546"/>
            <a:ext cx="1100815" cy="1176908"/>
          </a:xfrm>
          <a:prstGeom prst="rect">
            <a:avLst/>
          </a:prstGeom>
        </p:spPr>
      </p:pic>
      <p:sp>
        <p:nvSpPr>
          <p:cNvPr id="16" name="Espace réservé du texte 10"/>
          <p:cNvSpPr>
            <a:spLocks noGrp="1"/>
          </p:cNvSpPr>
          <p:nvPr>
            <p:ph type="body" sz="quarter" idx="13"/>
          </p:nvPr>
        </p:nvSpPr>
        <p:spPr>
          <a:xfrm>
            <a:off x="3588000" y="240000"/>
            <a:ext cx="5928000" cy="480000"/>
          </a:xfrm>
        </p:spPr>
        <p:txBody>
          <a:bodyPr/>
          <a:lstStyle/>
          <a:p>
            <a:pPr marL="0" indent="0">
              <a:buNone/>
            </a:pPr>
            <a:r>
              <a:rPr lang="fr-FR" dirty="0"/>
              <a:t>2</a:t>
            </a:r>
            <a:r>
              <a:rPr lang="fr-FR" dirty="0" smtClean="0"/>
              <a:t>. Les séries de la voie technologique</a:t>
            </a:r>
            <a:endParaRPr lang="fr-FR" dirty="0"/>
          </a:p>
          <a:p>
            <a:pPr marL="0" lvl="1" indent="0">
              <a:buNone/>
            </a:pPr>
            <a:r>
              <a:rPr lang="fr-FR" dirty="0" smtClean="0"/>
              <a:t>a. Huit séries</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91926496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9999" y="1056104"/>
            <a:ext cx="9126000" cy="644704"/>
          </a:xfrm>
        </p:spPr>
        <p:txBody>
          <a:bodyPr/>
          <a:lstStyle/>
          <a:p>
            <a:r>
              <a:rPr lang="fr-FR" dirty="0" smtClean="0"/>
              <a:t>La 2</a:t>
            </a:r>
            <a:r>
              <a:rPr lang="fr-FR" baseline="30000" dirty="0" smtClean="0"/>
              <a:t>de</a:t>
            </a:r>
            <a:r>
              <a:rPr lang="fr-FR" dirty="0" smtClean="0"/>
              <a:t> GTT dans le paysage … </a:t>
            </a:r>
            <a:br>
              <a:rPr lang="fr-FR" dirty="0" smtClean="0"/>
            </a:b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23</a:t>
            </a:fld>
            <a:endParaRPr lang="fr-FR" dirty="0"/>
          </a:p>
        </p:txBody>
      </p:sp>
      <p:sp>
        <p:nvSpPr>
          <p:cNvPr id="6" name="Espace réservé du contenu 5"/>
          <p:cNvSpPr>
            <a:spLocks noGrp="1"/>
          </p:cNvSpPr>
          <p:nvPr>
            <p:ph sz="quarter" idx="14"/>
          </p:nvPr>
        </p:nvSpPr>
        <p:spPr>
          <a:xfrm>
            <a:off x="389999" y="1988840"/>
            <a:ext cx="9126000" cy="4218000"/>
          </a:xfrm>
        </p:spPr>
        <p:txBody>
          <a:bodyPr/>
          <a:lstStyle/>
          <a:p>
            <a:r>
              <a:rPr lang="fr-FR" sz="2000" dirty="0" smtClean="0"/>
              <a:t>2023: </a:t>
            </a:r>
          </a:p>
          <a:p>
            <a:r>
              <a:rPr lang="fr-FR" sz="2000" dirty="0" smtClean="0"/>
              <a:t>Une expérimentation mise en œuvre lors de la campagne d’affectation 2023 pour proposer un parcours aux élèves non affectés au tour principal.</a:t>
            </a:r>
          </a:p>
          <a:p>
            <a:r>
              <a:rPr lang="fr-FR" sz="2000" dirty="0" smtClean="0"/>
              <a:t>Objectif : accompagner des élèves fragiles en fin de 3</a:t>
            </a:r>
            <a:r>
              <a:rPr lang="fr-FR" sz="2000" baseline="30000" dirty="0" smtClean="0"/>
              <a:t>e</a:t>
            </a:r>
            <a:r>
              <a:rPr lang="fr-FR" sz="2000" dirty="0" smtClean="0"/>
              <a:t> dans un parcours ascendant, soit vers une 1</a:t>
            </a:r>
            <a:r>
              <a:rPr lang="fr-FR" sz="2000" baseline="30000" dirty="0" smtClean="0"/>
              <a:t>e</a:t>
            </a:r>
            <a:r>
              <a:rPr lang="fr-FR" sz="2000" dirty="0" smtClean="0"/>
              <a:t> technologique à caractère industriel ou scientifique, soit vers une 1</a:t>
            </a:r>
            <a:r>
              <a:rPr lang="fr-FR" sz="2000" baseline="30000" dirty="0" smtClean="0"/>
              <a:t>e</a:t>
            </a:r>
            <a:r>
              <a:rPr lang="fr-FR" sz="2000" dirty="0" smtClean="0"/>
              <a:t> professionnelle du domaine de la production</a:t>
            </a:r>
          </a:p>
          <a:p>
            <a:endParaRPr lang="fr-FR" sz="2000" dirty="0"/>
          </a:p>
          <a:p>
            <a:r>
              <a:rPr lang="fr-FR" sz="2000" dirty="0" smtClean="0"/>
              <a:t> 2024 : </a:t>
            </a:r>
          </a:p>
          <a:p>
            <a:pPr marL="537744" lvl="1" indent="-285750">
              <a:buFontTx/>
              <a:buChar char="-"/>
            </a:pPr>
            <a:r>
              <a:rPr lang="fr-FR" sz="2000" dirty="0"/>
              <a:t>E</a:t>
            </a:r>
            <a:r>
              <a:rPr lang="fr-FR" sz="2000" dirty="0" smtClean="0"/>
              <a:t>lèves ayant une DO en 2GT dont les acquis scolaires sont fragiles</a:t>
            </a:r>
          </a:p>
          <a:p>
            <a:pPr marL="537744" lvl="1" indent="-285750">
              <a:buFontTx/>
              <a:buChar char="-"/>
            </a:pPr>
            <a:r>
              <a:rPr lang="fr-FR" sz="2000" dirty="0" smtClean="0"/>
              <a:t>Elèves qui envisagent un parcours en STI2D ou STL</a:t>
            </a:r>
          </a:p>
          <a:p>
            <a:pPr marL="537744" lvl="1" indent="-285750">
              <a:buFontTx/>
              <a:buChar char="-"/>
            </a:pPr>
            <a:r>
              <a:rPr lang="fr-FR" sz="2000" dirty="0" smtClean="0"/>
              <a:t>Intégration du vœu « 2</a:t>
            </a:r>
            <a:r>
              <a:rPr lang="fr-FR" sz="2000" baseline="30000" dirty="0" smtClean="0"/>
              <a:t>nde</a:t>
            </a:r>
            <a:r>
              <a:rPr lang="fr-FR" sz="2000" dirty="0" smtClean="0"/>
              <a:t> GTT » dans Affelnet Lycée </a:t>
            </a:r>
          </a:p>
          <a:p>
            <a:pPr marL="537744" lvl="1" indent="-285750">
              <a:buFontTx/>
              <a:buChar char="-"/>
            </a:pPr>
            <a:endParaRPr lang="fr-FR" sz="1300" dirty="0" smtClean="0"/>
          </a:p>
          <a:p>
            <a:pPr marL="537744" lvl="1" indent="-285750">
              <a:buFontTx/>
              <a:buChar char="-"/>
            </a:pPr>
            <a:endParaRPr lang="fr-FR" sz="1300" dirty="0"/>
          </a:p>
          <a:p>
            <a:endParaRPr lang="fr-FR" sz="1400" dirty="0" smtClean="0"/>
          </a:p>
          <a:p>
            <a:endParaRPr lang="fr-FR" sz="1400"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pic>
        <p:nvPicPr>
          <p:cNvPr id="3" name="Imag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155584" y="688811"/>
            <a:ext cx="1726668" cy="1331218"/>
          </a:xfrm>
          <a:prstGeom prst="rect">
            <a:avLst/>
          </a:prstGeom>
        </p:spPr>
      </p:pic>
      <p:sp>
        <p:nvSpPr>
          <p:cNvPr id="14" name="Espace réservé du texte 10"/>
          <p:cNvSpPr>
            <a:spLocks noGrp="1"/>
          </p:cNvSpPr>
          <p:nvPr>
            <p:ph type="body" sz="quarter" idx="13"/>
          </p:nvPr>
        </p:nvSpPr>
        <p:spPr>
          <a:xfrm>
            <a:off x="3588000" y="240000"/>
            <a:ext cx="5928000" cy="480000"/>
          </a:xfrm>
        </p:spPr>
        <p:txBody>
          <a:bodyPr/>
          <a:lstStyle/>
          <a:p>
            <a:pPr marL="0" indent="0">
              <a:buNone/>
            </a:pPr>
            <a:r>
              <a:rPr lang="fr-FR" dirty="0"/>
              <a:t>2</a:t>
            </a:r>
            <a:r>
              <a:rPr lang="fr-FR" dirty="0" smtClean="0"/>
              <a:t>. Les séries de la voie technologique</a:t>
            </a:r>
            <a:endParaRPr lang="fr-FR" dirty="0"/>
          </a:p>
          <a:p>
            <a:pPr marL="0" lvl="1" indent="0">
              <a:buNone/>
            </a:pPr>
            <a:r>
              <a:rPr lang="fr-FR" dirty="0"/>
              <a:t>b</a:t>
            </a:r>
            <a:r>
              <a:rPr lang="fr-FR" dirty="0" smtClean="0"/>
              <a:t>. 2de GTT</a:t>
            </a:r>
            <a:endParaRPr lang="fr-FR" dirty="0"/>
          </a:p>
        </p:txBody>
      </p:sp>
      <p:sp>
        <p:nvSpPr>
          <p:cNvPr id="9"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smtClean="0"/>
              <a:t>La voie technologique – organisation des apprentissages et des évaluations finales.</a:t>
            </a:r>
            <a:endParaRPr lang="fr-FR" dirty="0"/>
          </a:p>
        </p:txBody>
      </p:sp>
      <p:sp>
        <p:nvSpPr>
          <p:cNvPr id="12" name="Espace réservé du contenu 11"/>
          <p:cNvSpPr>
            <a:spLocks noGrp="1"/>
          </p:cNvSpPr>
          <p:nvPr>
            <p:ph sz="quarter" idx="14"/>
          </p:nvPr>
        </p:nvSpPr>
        <p:spPr/>
        <p:txBody>
          <a:bodyPr/>
          <a:lstStyle/>
          <a:p>
            <a:r>
              <a:rPr lang="fr-FR" sz="1400" dirty="0" smtClean="0"/>
              <a:t>Depuis la réforme du baccalauréat, à l’issue de la seconde, les lycéens choisissent trois enseignements de spécialité (EDS) en première et en conservent deux en classe de terminale.</a:t>
            </a:r>
          </a:p>
          <a:p>
            <a:endParaRPr lang="fr-FR" sz="1400" dirty="0"/>
          </a:p>
          <a:p>
            <a:r>
              <a:rPr lang="fr-FR" sz="1400" dirty="0" smtClean="0"/>
              <a:t>Dans la voie technologique, les enseignements de spécialité sont déterminés en première comme en terminale</a:t>
            </a:r>
          </a:p>
          <a:p>
            <a:pPr marL="285750" indent="-285750">
              <a:buFont typeface="Wingdings" panose="05000000000000000000" pitchFamily="2" charset="2"/>
              <a:buChar char="§"/>
            </a:pPr>
            <a:r>
              <a:rPr lang="fr-FR" sz="1400" dirty="0" smtClean="0"/>
              <a:t>La classe de première comprend une partie importante d’enseignements communs tout en permettant un début de spécialisation grâce aux trois enseignements spécifiques de chaque série</a:t>
            </a:r>
          </a:p>
          <a:p>
            <a:pPr marL="285750" indent="-285750">
              <a:buFont typeface="Wingdings" panose="05000000000000000000" pitchFamily="2" charset="2"/>
              <a:buChar char="§"/>
            </a:pPr>
            <a:r>
              <a:rPr lang="fr-FR" sz="1400" dirty="0" smtClean="0"/>
              <a:t>En classe de terminale, la part des enseignements communs diminue au profit d’une spécialisation plus forte dans la perspective d’une poursuite d’études supérieures.</a:t>
            </a:r>
          </a:p>
          <a:p>
            <a:endParaRPr lang="fr-FR" sz="1400" dirty="0"/>
          </a:p>
          <a:p>
            <a:r>
              <a:rPr lang="fr-FR" sz="1400" dirty="0" smtClean="0"/>
              <a:t>Le nouveau baccalauréat a pour objectif de renforcer les enseignements, renforcer l’argumentation écrite (épreuve de spécialité à très fort coefficient) et orale (épreuve de grand oral) afin de mieux réussir dans le supérieur.</a:t>
            </a:r>
            <a:endParaRPr lang="fr-FR" sz="1400"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24</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9" name="Espace réservé du contenu 11"/>
          <p:cNvSpPr txBox="1">
            <a:spLocks/>
          </p:cNvSpPr>
          <p:nvPr/>
        </p:nvSpPr>
        <p:spPr bwMode="gray">
          <a:xfrm>
            <a:off x="390000" y="6091632"/>
            <a:ext cx="2762802" cy="289696"/>
          </a:xfrm>
          <a:prstGeom prst="rect">
            <a:avLst/>
          </a:prstGeom>
        </p:spPr>
        <p:txBody>
          <a:bodyPr vert="horz" lIns="0" tIns="0" rIns="0" bIns="0" rtlCol="0" anchor="t" anchorCtr="0">
            <a:noAutofit/>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000" i="1" dirty="0" smtClean="0"/>
              <a:t>Source : Eduscol</a:t>
            </a:r>
            <a:endParaRPr lang="fr-FR" sz="1000" i="1" dirty="0"/>
          </a:p>
        </p:txBody>
      </p:sp>
      <p:sp>
        <p:nvSpPr>
          <p:cNvPr id="16" name="Espace réservé du texte 10"/>
          <p:cNvSpPr>
            <a:spLocks noGrp="1"/>
          </p:cNvSpPr>
          <p:nvPr>
            <p:ph type="body" sz="quarter" idx="13"/>
          </p:nvPr>
        </p:nvSpPr>
        <p:spPr>
          <a:xfrm>
            <a:off x="3588000" y="240000"/>
            <a:ext cx="5928000" cy="480000"/>
          </a:xfrm>
        </p:spPr>
        <p:txBody>
          <a:bodyPr/>
          <a:lstStyle/>
          <a:p>
            <a:pPr marL="0" indent="0">
              <a:buNone/>
            </a:pPr>
            <a:r>
              <a:rPr lang="fr-FR" dirty="0"/>
              <a:t>2</a:t>
            </a:r>
            <a:r>
              <a:rPr lang="fr-FR" dirty="0" smtClean="0"/>
              <a:t>. Les séries de la voie technologique</a:t>
            </a:r>
            <a:endParaRPr lang="fr-FR" dirty="0"/>
          </a:p>
          <a:p>
            <a:pPr marL="0" lvl="1" indent="0">
              <a:buNone/>
            </a:pPr>
            <a:r>
              <a:rPr lang="fr-FR" dirty="0" smtClean="0"/>
              <a:t>c. Parlons pédagogie</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3064758580"/>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p:txBody>
          <a:bodyPr/>
          <a:lstStyle/>
          <a:p>
            <a:r>
              <a:rPr lang="fr-FR" dirty="0"/>
              <a:t>La voie technologique </a:t>
            </a:r>
            <a:r>
              <a:rPr lang="fr-FR" dirty="0" smtClean="0"/>
              <a:t>– épreuves du bac</a:t>
            </a:r>
            <a:endParaRPr lang="fr-FR" dirty="0"/>
          </a:p>
        </p:txBody>
      </p:sp>
      <p:sp>
        <p:nvSpPr>
          <p:cNvPr id="12" name="Espace réservé du contenu 11"/>
          <p:cNvSpPr>
            <a:spLocks noGrp="1"/>
          </p:cNvSpPr>
          <p:nvPr>
            <p:ph sz="quarter" idx="14"/>
          </p:nvPr>
        </p:nvSpPr>
        <p:spPr>
          <a:xfrm>
            <a:off x="389998" y="1988840"/>
            <a:ext cx="4130954" cy="981000"/>
          </a:xfrm>
        </p:spPr>
        <p:txBody>
          <a:bodyPr/>
          <a:lstStyle/>
          <a:p>
            <a:r>
              <a:rPr lang="fr-FR" sz="1600" b="1" dirty="0" smtClean="0">
                <a:solidFill>
                  <a:schemeClr val="tx2"/>
                </a:solidFill>
              </a:rPr>
              <a:t>Epreuves en contrôle continu </a:t>
            </a:r>
          </a:p>
          <a:p>
            <a:r>
              <a:rPr lang="fr-FR" sz="1400" i="1" dirty="0" smtClean="0"/>
              <a:t>40% de la note au baccalauréat</a:t>
            </a:r>
            <a:endParaRPr lang="fr-FR" sz="1400" i="1"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25</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9" name="Espace réservé du contenu 11"/>
          <p:cNvSpPr txBox="1">
            <a:spLocks/>
          </p:cNvSpPr>
          <p:nvPr/>
        </p:nvSpPr>
        <p:spPr bwMode="gray">
          <a:xfrm>
            <a:off x="5430558" y="2060848"/>
            <a:ext cx="4130954" cy="3432000"/>
          </a:xfrm>
          <a:prstGeom prst="rect">
            <a:avLst/>
          </a:prstGeom>
        </p:spPr>
        <p:txBody>
          <a:bodyPr vert="horz" lIns="0" tIns="0" rIns="0" bIns="0" rtlCol="0" anchor="t" anchorCtr="0">
            <a:noAutofit/>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600" b="1" dirty="0" smtClean="0">
                <a:solidFill>
                  <a:schemeClr val="tx2"/>
                </a:solidFill>
              </a:rPr>
              <a:t>Epreuves terminales</a:t>
            </a:r>
          </a:p>
          <a:p>
            <a:r>
              <a:rPr lang="fr-FR" sz="1400" i="1" dirty="0" smtClean="0"/>
              <a:t>60% de la note au baccalauréat</a:t>
            </a:r>
            <a:endParaRPr lang="fr-FR" sz="1400" i="1" dirty="0"/>
          </a:p>
        </p:txBody>
      </p:sp>
      <p:graphicFrame>
        <p:nvGraphicFramePr>
          <p:cNvPr id="5" name="Tableau 4"/>
          <p:cNvGraphicFramePr>
            <a:graphicFrameLocks noGrp="1"/>
          </p:cNvGraphicFramePr>
          <p:nvPr>
            <p:extLst>
              <p:ext uri="{D42A27DB-BD31-4B8C-83A1-F6EECF244321}">
                <p14:modId xmlns:p14="http://schemas.microsoft.com/office/powerpoint/2010/main" val="88694602"/>
              </p:ext>
            </p:extLst>
          </p:nvPr>
        </p:nvGraphicFramePr>
        <p:xfrm>
          <a:off x="358008" y="2636912"/>
          <a:ext cx="3586880" cy="3708400"/>
        </p:xfrm>
        <a:graphic>
          <a:graphicData uri="http://schemas.openxmlformats.org/drawingml/2006/table">
            <a:tbl>
              <a:tblPr firstRow="1" bandRow="1">
                <a:tableStyleId>{21E4AEA4-8DFA-4A89-87EB-49C32662AFE0}</a:tableStyleId>
              </a:tblPr>
              <a:tblGrid>
                <a:gridCol w="3586880">
                  <a:extLst>
                    <a:ext uri="{9D8B030D-6E8A-4147-A177-3AD203B41FA5}">
                      <a16:colId xmlns:a16="http://schemas.microsoft.com/office/drawing/2014/main" val="3250425741"/>
                    </a:ext>
                  </a:extLst>
                </a:gridCol>
              </a:tblGrid>
              <a:tr h="370840">
                <a:tc>
                  <a:txBody>
                    <a:bodyPr/>
                    <a:lstStyle/>
                    <a:p>
                      <a:r>
                        <a:rPr lang="fr-FR" sz="1400" dirty="0" smtClean="0"/>
                        <a:t>Enseignements communs</a:t>
                      </a:r>
                      <a:endParaRPr lang="fr-FR" sz="1400" dirty="0"/>
                    </a:p>
                  </a:txBody>
                  <a:tcPr/>
                </a:tc>
                <a:extLst>
                  <a:ext uri="{0D108BD9-81ED-4DB2-BD59-A6C34878D82A}">
                    <a16:rowId xmlns:a16="http://schemas.microsoft.com/office/drawing/2014/main" val="3666770768"/>
                  </a:ext>
                </a:extLst>
              </a:tr>
              <a:tr h="370840">
                <a:tc>
                  <a:txBody>
                    <a:bodyPr/>
                    <a:lstStyle/>
                    <a:p>
                      <a:r>
                        <a:rPr lang="fr-FR" sz="1400" dirty="0" smtClean="0"/>
                        <a:t>Français</a:t>
                      </a:r>
                      <a:endParaRPr lang="fr-FR" sz="1400" dirty="0"/>
                    </a:p>
                  </a:txBody>
                  <a:tcPr/>
                </a:tc>
                <a:extLst>
                  <a:ext uri="{0D108BD9-81ED-4DB2-BD59-A6C34878D82A}">
                    <a16:rowId xmlns:a16="http://schemas.microsoft.com/office/drawing/2014/main" val="1346953191"/>
                  </a:ext>
                </a:extLst>
              </a:tr>
              <a:tr h="370840">
                <a:tc>
                  <a:txBody>
                    <a:bodyPr/>
                    <a:lstStyle/>
                    <a:p>
                      <a:r>
                        <a:rPr lang="fr-FR" sz="1400" dirty="0" smtClean="0"/>
                        <a:t>Philosophie</a:t>
                      </a:r>
                      <a:endParaRPr lang="fr-FR" sz="1400" dirty="0"/>
                    </a:p>
                  </a:txBody>
                  <a:tcPr/>
                </a:tc>
                <a:extLst>
                  <a:ext uri="{0D108BD9-81ED-4DB2-BD59-A6C34878D82A}">
                    <a16:rowId xmlns:a16="http://schemas.microsoft.com/office/drawing/2014/main" val="1553116211"/>
                  </a:ext>
                </a:extLst>
              </a:tr>
              <a:tr h="370840">
                <a:tc>
                  <a:txBody>
                    <a:bodyPr/>
                    <a:lstStyle/>
                    <a:p>
                      <a:r>
                        <a:rPr lang="fr-FR" sz="1400" dirty="0" smtClean="0"/>
                        <a:t>Histoire –géographie</a:t>
                      </a:r>
                      <a:endParaRPr lang="fr-FR" sz="1400" dirty="0"/>
                    </a:p>
                  </a:txBody>
                  <a:tcPr/>
                </a:tc>
                <a:extLst>
                  <a:ext uri="{0D108BD9-81ED-4DB2-BD59-A6C34878D82A}">
                    <a16:rowId xmlns:a16="http://schemas.microsoft.com/office/drawing/2014/main" val="1746702345"/>
                  </a:ext>
                </a:extLst>
              </a:tr>
              <a:tr h="370840">
                <a:tc>
                  <a:txBody>
                    <a:bodyPr/>
                    <a:lstStyle/>
                    <a:p>
                      <a:r>
                        <a:rPr lang="fr-FR" sz="1400" dirty="0" smtClean="0"/>
                        <a:t>Enseignement moral et civique</a:t>
                      </a:r>
                      <a:endParaRPr lang="fr-FR" sz="1400" dirty="0"/>
                    </a:p>
                  </a:txBody>
                  <a:tcPr/>
                </a:tc>
                <a:extLst>
                  <a:ext uri="{0D108BD9-81ED-4DB2-BD59-A6C34878D82A}">
                    <a16:rowId xmlns:a16="http://schemas.microsoft.com/office/drawing/2014/main" val="1392507236"/>
                  </a:ext>
                </a:extLst>
              </a:tr>
              <a:tr h="370840">
                <a:tc>
                  <a:txBody>
                    <a:bodyPr/>
                    <a:lstStyle/>
                    <a:p>
                      <a:r>
                        <a:rPr lang="fr-FR" sz="1400" dirty="0" smtClean="0"/>
                        <a:t>Langue</a:t>
                      </a:r>
                      <a:r>
                        <a:rPr lang="fr-FR" sz="1400" baseline="0" dirty="0" smtClean="0"/>
                        <a:t> vivante A</a:t>
                      </a:r>
                      <a:endParaRPr lang="fr-FR" sz="1400" dirty="0"/>
                    </a:p>
                  </a:txBody>
                  <a:tcPr/>
                </a:tc>
                <a:extLst>
                  <a:ext uri="{0D108BD9-81ED-4DB2-BD59-A6C34878D82A}">
                    <a16:rowId xmlns:a16="http://schemas.microsoft.com/office/drawing/2014/main" val="1053804442"/>
                  </a:ext>
                </a:extLst>
              </a:tr>
              <a:tr h="370840">
                <a:tc>
                  <a:txBody>
                    <a:bodyPr/>
                    <a:lstStyle/>
                    <a:p>
                      <a:r>
                        <a:rPr lang="fr-FR" sz="1400" dirty="0" smtClean="0"/>
                        <a:t>Langue vivante B</a:t>
                      </a:r>
                      <a:endParaRPr lang="fr-FR" sz="1400" dirty="0"/>
                    </a:p>
                  </a:txBody>
                  <a:tcPr/>
                </a:tc>
                <a:extLst>
                  <a:ext uri="{0D108BD9-81ED-4DB2-BD59-A6C34878D82A}">
                    <a16:rowId xmlns:a16="http://schemas.microsoft.com/office/drawing/2014/main" val="638219511"/>
                  </a:ext>
                </a:extLst>
              </a:tr>
              <a:tr h="370840">
                <a:tc>
                  <a:txBody>
                    <a:bodyPr/>
                    <a:lstStyle/>
                    <a:p>
                      <a:r>
                        <a:rPr lang="fr-FR" sz="1400" dirty="0" smtClean="0"/>
                        <a:t>Mathématiques</a:t>
                      </a:r>
                      <a:endParaRPr lang="fr-FR" sz="1400" dirty="0"/>
                    </a:p>
                  </a:txBody>
                  <a:tcPr/>
                </a:tc>
                <a:extLst>
                  <a:ext uri="{0D108BD9-81ED-4DB2-BD59-A6C34878D82A}">
                    <a16:rowId xmlns:a16="http://schemas.microsoft.com/office/drawing/2014/main" val="677010670"/>
                  </a:ext>
                </a:extLst>
              </a:tr>
              <a:tr h="370840">
                <a:tc>
                  <a:txBody>
                    <a:bodyPr/>
                    <a:lstStyle/>
                    <a:p>
                      <a:r>
                        <a:rPr lang="fr-FR" sz="1400" dirty="0" smtClean="0"/>
                        <a:t>Education</a:t>
                      </a:r>
                      <a:r>
                        <a:rPr lang="fr-FR" sz="1400" baseline="0" dirty="0" smtClean="0"/>
                        <a:t> physique et sportive</a:t>
                      </a:r>
                      <a:endParaRPr lang="fr-FR" sz="1400" dirty="0"/>
                    </a:p>
                  </a:txBody>
                  <a:tcPr/>
                </a:tc>
                <a:extLst>
                  <a:ext uri="{0D108BD9-81ED-4DB2-BD59-A6C34878D82A}">
                    <a16:rowId xmlns:a16="http://schemas.microsoft.com/office/drawing/2014/main" val="2456746698"/>
                  </a:ext>
                </a:extLst>
              </a:tr>
              <a:tr h="370840">
                <a:tc>
                  <a:txBody>
                    <a:bodyPr/>
                    <a:lstStyle/>
                    <a:p>
                      <a:r>
                        <a:rPr lang="fr-FR" sz="1400" b="1" dirty="0" smtClean="0">
                          <a:solidFill>
                            <a:schemeClr val="bg1"/>
                          </a:solidFill>
                        </a:rPr>
                        <a:t>Enseignements de spécialité</a:t>
                      </a:r>
                      <a:endParaRPr lang="fr-FR" sz="1400" b="1" dirty="0">
                        <a:solidFill>
                          <a:schemeClr val="bg1"/>
                        </a:solidFill>
                      </a:endParaRPr>
                    </a:p>
                  </a:txBody>
                  <a:tcPr>
                    <a:solidFill>
                      <a:schemeClr val="accent2"/>
                    </a:solidFill>
                  </a:tcPr>
                </a:tc>
                <a:extLst>
                  <a:ext uri="{0D108BD9-81ED-4DB2-BD59-A6C34878D82A}">
                    <a16:rowId xmlns:a16="http://schemas.microsoft.com/office/drawing/2014/main" val="1316742210"/>
                  </a:ext>
                </a:extLst>
              </a:tr>
            </a:tbl>
          </a:graphicData>
        </a:graphic>
      </p:graphicFrame>
      <p:graphicFrame>
        <p:nvGraphicFramePr>
          <p:cNvPr id="13" name="Tableau 12"/>
          <p:cNvGraphicFramePr>
            <a:graphicFrameLocks noGrp="1"/>
          </p:cNvGraphicFramePr>
          <p:nvPr>
            <p:extLst>
              <p:ext uri="{D42A27DB-BD31-4B8C-83A1-F6EECF244321}">
                <p14:modId xmlns:p14="http://schemas.microsoft.com/office/powerpoint/2010/main" val="4034245611"/>
              </p:ext>
            </p:extLst>
          </p:nvPr>
        </p:nvGraphicFramePr>
        <p:xfrm>
          <a:off x="5398086" y="2708920"/>
          <a:ext cx="3816849" cy="2595880"/>
        </p:xfrm>
        <a:graphic>
          <a:graphicData uri="http://schemas.openxmlformats.org/drawingml/2006/table">
            <a:tbl>
              <a:tblPr firstRow="1" bandRow="1">
                <a:tableStyleId>{00A15C55-8517-42AA-B614-E9B94910E393}</a:tableStyleId>
              </a:tblPr>
              <a:tblGrid>
                <a:gridCol w="3107733">
                  <a:extLst>
                    <a:ext uri="{9D8B030D-6E8A-4147-A177-3AD203B41FA5}">
                      <a16:colId xmlns:a16="http://schemas.microsoft.com/office/drawing/2014/main" val="3250425741"/>
                    </a:ext>
                  </a:extLst>
                </a:gridCol>
                <a:gridCol w="709116">
                  <a:extLst>
                    <a:ext uri="{9D8B030D-6E8A-4147-A177-3AD203B41FA5}">
                      <a16:colId xmlns:a16="http://schemas.microsoft.com/office/drawing/2014/main" val="4019761872"/>
                    </a:ext>
                  </a:extLst>
                </a:gridCol>
              </a:tblGrid>
              <a:tr h="370840">
                <a:tc>
                  <a:txBody>
                    <a:bodyPr/>
                    <a:lstStyle/>
                    <a:p>
                      <a:r>
                        <a:rPr lang="fr-FR" sz="1400" dirty="0" smtClean="0"/>
                        <a:t>Epreuves anticipées</a:t>
                      </a:r>
                      <a:endParaRPr lang="fr-FR" sz="1400" dirty="0"/>
                    </a:p>
                  </a:txBody>
                  <a:tcPr/>
                </a:tc>
                <a:tc>
                  <a:txBody>
                    <a:bodyPr/>
                    <a:lstStyle/>
                    <a:p>
                      <a:pPr algn="ctr"/>
                      <a:r>
                        <a:rPr lang="fr-FR" sz="1400" dirty="0" err="1" smtClean="0"/>
                        <a:t>Coef</a:t>
                      </a:r>
                      <a:endParaRPr lang="fr-FR" sz="1400" dirty="0"/>
                    </a:p>
                  </a:txBody>
                  <a:tcPr anchor="ctr"/>
                </a:tc>
                <a:extLst>
                  <a:ext uri="{0D108BD9-81ED-4DB2-BD59-A6C34878D82A}">
                    <a16:rowId xmlns:a16="http://schemas.microsoft.com/office/drawing/2014/main" val="3666770768"/>
                  </a:ext>
                </a:extLst>
              </a:tr>
              <a:tr h="370840">
                <a:tc>
                  <a:txBody>
                    <a:bodyPr/>
                    <a:lstStyle/>
                    <a:p>
                      <a:r>
                        <a:rPr lang="fr-FR" sz="1400" dirty="0" smtClean="0"/>
                        <a:t>Français (écrit)</a:t>
                      </a:r>
                      <a:endParaRPr lang="fr-FR" sz="1400" dirty="0"/>
                    </a:p>
                  </a:txBody>
                  <a:tcPr/>
                </a:tc>
                <a:tc>
                  <a:txBody>
                    <a:bodyPr/>
                    <a:lstStyle/>
                    <a:p>
                      <a:pPr algn="ctr"/>
                      <a:r>
                        <a:rPr lang="fr-FR" sz="1400" dirty="0" smtClean="0"/>
                        <a:t>5</a:t>
                      </a:r>
                      <a:endParaRPr lang="fr-FR" sz="1400" dirty="0"/>
                    </a:p>
                  </a:txBody>
                  <a:tcPr anchor="ctr"/>
                </a:tc>
                <a:extLst>
                  <a:ext uri="{0D108BD9-81ED-4DB2-BD59-A6C34878D82A}">
                    <a16:rowId xmlns:a16="http://schemas.microsoft.com/office/drawing/2014/main" val="1346953191"/>
                  </a:ext>
                </a:extLst>
              </a:tr>
              <a:tr h="370840">
                <a:tc>
                  <a:txBody>
                    <a:bodyPr/>
                    <a:lstStyle/>
                    <a:p>
                      <a:r>
                        <a:rPr lang="fr-FR" sz="1400" dirty="0" smtClean="0"/>
                        <a:t>Français</a:t>
                      </a:r>
                      <a:r>
                        <a:rPr lang="fr-FR" sz="1400" baseline="0" dirty="0" smtClean="0"/>
                        <a:t> (oral)</a:t>
                      </a:r>
                      <a:endParaRPr lang="fr-FR" sz="1400" dirty="0"/>
                    </a:p>
                  </a:txBody>
                  <a:tcPr/>
                </a:tc>
                <a:tc>
                  <a:txBody>
                    <a:bodyPr/>
                    <a:lstStyle/>
                    <a:p>
                      <a:pPr algn="ctr"/>
                      <a:r>
                        <a:rPr lang="fr-FR" sz="1400" dirty="0" smtClean="0"/>
                        <a:t>5</a:t>
                      </a:r>
                      <a:endParaRPr lang="fr-FR" sz="1400" dirty="0"/>
                    </a:p>
                  </a:txBody>
                  <a:tcPr anchor="ctr"/>
                </a:tc>
                <a:extLst>
                  <a:ext uri="{0D108BD9-81ED-4DB2-BD59-A6C34878D82A}">
                    <a16:rowId xmlns:a16="http://schemas.microsoft.com/office/drawing/2014/main" val="1553116211"/>
                  </a:ext>
                </a:extLst>
              </a:tr>
              <a:tr h="370840">
                <a:tc>
                  <a:txBody>
                    <a:bodyPr/>
                    <a:lstStyle/>
                    <a:p>
                      <a:r>
                        <a:rPr lang="fr-FR" sz="1400" b="1" dirty="0" smtClean="0">
                          <a:solidFill>
                            <a:schemeClr val="bg1"/>
                          </a:solidFill>
                        </a:rPr>
                        <a:t>Epreuves finales</a:t>
                      </a:r>
                      <a:endParaRPr lang="fr-FR" sz="1400" b="1" dirty="0">
                        <a:solidFill>
                          <a:schemeClr val="bg1"/>
                        </a:solidFill>
                      </a:endParaRPr>
                    </a:p>
                  </a:txBody>
                  <a:tcPr>
                    <a:solidFill>
                      <a:schemeClr val="accent4"/>
                    </a:solidFill>
                  </a:tcPr>
                </a:tc>
                <a:tc>
                  <a:txBody>
                    <a:bodyPr/>
                    <a:lstStyle/>
                    <a:p>
                      <a:pPr algn="ctr"/>
                      <a:endParaRPr lang="fr-FR" sz="1400" b="1" dirty="0">
                        <a:solidFill>
                          <a:schemeClr val="bg1"/>
                        </a:solidFill>
                      </a:endParaRPr>
                    </a:p>
                  </a:txBody>
                  <a:tcPr anchor="ctr">
                    <a:solidFill>
                      <a:schemeClr val="accent4"/>
                    </a:solidFill>
                  </a:tcPr>
                </a:tc>
                <a:extLst>
                  <a:ext uri="{0D108BD9-81ED-4DB2-BD59-A6C34878D82A}">
                    <a16:rowId xmlns:a16="http://schemas.microsoft.com/office/drawing/2014/main" val="1746702345"/>
                  </a:ext>
                </a:extLst>
              </a:tr>
              <a:tr h="370840">
                <a:tc>
                  <a:txBody>
                    <a:bodyPr/>
                    <a:lstStyle/>
                    <a:p>
                      <a:r>
                        <a:rPr lang="fr-FR" sz="1400" dirty="0" smtClean="0"/>
                        <a:t>Philosophie</a:t>
                      </a:r>
                      <a:endParaRPr lang="fr-FR" sz="1400" dirty="0"/>
                    </a:p>
                  </a:txBody>
                  <a:tcPr/>
                </a:tc>
                <a:tc>
                  <a:txBody>
                    <a:bodyPr/>
                    <a:lstStyle/>
                    <a:p>
                      <a:pPr algn="ctr"/>
                      <a:r>
                        <a:rPr lang="fr-FR" sz="1400" dirty="0" smtClean="0"/>
                        <a:t>4</a:t>
                      </a:r>
                      <a:endParaRPr lang="fr-FR" sz="1400" dirty="0"/>
                    </a:p>
                  </a:txBody>
                  <a:tcPr anchor="ctr"/>
                </a:tc>
                <a:extLst>
                  <a:ext uri="{0D108BD9-81ED-4DB2-BD59-A6C34878D82A}">
                    <a16:rowId xmlns:a16="http://schemas.microsoft.com/office/drawing/2014/main" val="1392507236"/>
                  </a:ext>
                </a:extLst>
              </a:tr>
              <a:tr h="370840">
                <a:tc>
                  <a:txBody>
                    <a:bodyPr/>
                    <a:lstStyle/>
                    <a:p>
                      <a:r>
                        <a:rPr lang="fr-FR" sz="1400" dirty="0" smtClean="0"/>
                        <a:t>Epreuve orale terminale</a:t>
                      </a:r>
                      <a:endParaRPr lang="fr-FR" sz="1400" dirty="0"/>
                    </a:p>
                  </a:txBody>
                  <a:tcPr/>
                </a:tc>
                <a:tc>
                  <a:txBody>
                    <a:bodyPr/>
                    <a:lstStyle/>
                    <a:p>
                      <a:pPr algn="ctr"/>
                      <a:r>
                        <a:rPr lang="fr-FR" sz="1400" dirty="0" smtClean="0"/>
                        <a:t>14</a:t>
                      </a:r>
                      <a:endParaRPr lang="fr-FR" sz="1400" dirty="0"/>
                    </a:p>
                  </a:txBody>
                  <a:tcPr anchor="ctr"/>
                </a:tc>
                <a:extLst>
                  <a:ext uri="{0D108BD9-81ED-4DB2-BD59-A6C34878D82A}">
                    <a16:rowId xmlns:a16="http://schemas.microsoft.com/office/drawing/2014/main" val="1053804442"/>
                  </a:ext>
                </a:extLst>
              </a:tr>
              <a:tr h="370840">
                <a:tc>
                  <a:txBody>
                    <a:bodyPr/>
                    <a:lstStyle/>
                    <a:p>
                      <a:r>
                        <a:rPr lang="fr-FR" sz="1400" dirty="0" smtClean="0"/>
                        <a:t>Epreuves de spécialité</a:t>
                      </a:r>
                      <a:endParaRPr lang="fr-FR" sz="1400" dirty="0"/>
                    </a:p>
                  </a:txBody>
                  <a:tcPr/>
                </a:tc>
                <a:tc>
                  <a:txBody>
                    <a:bodyPr/>
                    <a:lstStyle/>
                    <a:p>
                      <a:pPr algn="ctr"/>
                      <a:r>
                        <a:rPr lang="fr-FR" sz="1400" dirty="0" smtClean="0"/>
                        <a:t>16x2</a:t>
                      </a:r>
                      <a:endParaRPr lang="fr-FR" sz="1400" dirty="0"/>
                    </a:p>
                  </a:txBody>
                  <a:tcPr anchor="ctr"/>
                </a:tc>
                <a:extLst>
                  <a:ext uri="{0D108BD9-81ED-4DB2-BD59-A6C34878D82A}">
                    <a16:rowId xmlns:a16="http://schemas.microsoft.com/office/drawing/2014/main" val="638219511"/>
                  </a:ext>
                </a:extLst>
              </a:tr>
            </a:tbl>
          </a:graphicData>
        </a:graphic>
      </p:graphicFrame>
      <p:sp>
        <p:nvSpPr>
          <p:cNvPr id="14" name="Espace réservé du contenu 11"/>
          <p:cNvSpPr txBox="1">
            <a:spLocks/>
          </p:cNvSpPr>
          <p:nvPr/>
        </p:nvSpPr>
        <p:spPr bwMode="gray">
          <a:xfrm>
            <a:off x="8248500" y="6064721"/>
            <a:ext cx="1338194" cy="289696"/>
          </a:xfrm>
          <a:prstGeom prst="rect">
            <a:avLst/>
          </a:prstGeom>
        </p:spPr>
        <p:txBody>
          <a:bodyPr vert="horz" lIns="0" tIns="0" rIns="0" bIns="0" rtlCol="0" anchor="t" anchorCtr="0">
            <a:noAutofit/>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000" i="1" dirty="0" smtClean="0"/>
              <a:t>Source : Eduscol</a:t>
            </a:r>
            <a:endParaRPr lang="fr-FR" sz="1000" i="1" dirty="0"/>
          </a:p>
        </p:txBody>
      </p:sp>
      <p:sp>
        <p:nvSpPr>
          <p:cNvPr id="18" name="Espace réservé du texte 10"/>
          <p:cNvSpPr>
            <a:spLocks noGrp="1"/>
          </p:cNvSpPr>
          <p:nvPr>
            <p:ph type="body" sz="quarter" idx="13"/>
          </p:nvPr>
        </p:nvSpPr>
        <p:spPr>
          <a:xfrm>
            <a:off x="3588000" y="240000"/>
            <a:ext cx="5928000" cy="480000"/>
          </a:xfrm>
        </p:spPr>
        <p:txBody>
          <a:bodyPr/>
          <a:lstStyle/>
          <a:p>
            <a:pPr marL="0" indent="0">
              <a:buNone/>
            </a:pPr>
            <a:r>
              <a:rPr lang="fr-FR" dirty="0"/>
              <a:t>2</a:t>
            </a:r>
            <a:r>
              <a:rPr lang="fr-FR" dirty="0" smtClean="0"/>
              <a:t>. Les séries de la voie technologique</a:t>
            </a:r>
            <a:endParaRPr lang="fr-FR" dirty="0"/>
          </a:p>
          <a:p>
            <a:pPr marL="0" lvl="1" indent="0">
              <a:buNone/>
            </a:pPr>
            <a:r>
              <a:rPr lang="fr-FR" dirty="0" smtClean="0"/>
              <a:t>c. Parlons pédagogie</a:t>
            </a:r>
            <a:endParaRPr lang="fr-FR" dirty="0"/>
          </a:p>
        </p:txBody>
      </p:sp>
      <p:sp>
        <p:nvSpPr>
          <p:cNvPr id="15"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252250378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389999" y="500042"/>
            <a:ext cx="9126000" cy="1659958"/>
          </a:xfrm>
        </p:spPr>
        <p:txBody>
          <a:bodyPr/>
          <a:lstStyle/>
          <a:p>
            <a:r>
              <a:rPr lang="fr-FR" dirty="0" smtClean="0"/>
              <a:t/>
            </a:r>
            <a:br>
              <a:rPr lang="fr-FR" dirty="0" smtClean="0"/>
            </a:br>
            <a:r>
              <a:rPr lang="fr-FR" dirty="0" smtClean="0"/>
              <a:t>3. Les poursuite d’études :</a:t>
            </a:r>
            <a:br>
              <a:rPr lang="fr-FR" dirty="0" smtClean="0"/>
            </a:br>
            <a:r>
              <a:rPr lang="fr-FR" dirty="0" smtClean="0"/>
              <a:t> « du baccalauréat technologique à l’enseignement supérieur de la voie technologique »</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26</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13" name="Rectangle à coins arrondis 12"/>
          <p:cNvSpPr/>
          <p:nvPr/>
        </p:nvSpPr>
        <p:spPr>
          <a:xfrm>
            <a:off x="1640632" y="4437112"/>
            <a:ext cx="1584176" cy="12241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400" dirty="0" smtClean="0"/>
              <a:t>CPGE</a:t>
            </a:r>
            <a:endParaRPr lang="fr-FR" sz="1400" dirty="0"/>
          </a:p>
        </p:txBody>
      </p:sp>
      <p:sp>
        <p:nvSpPr>
          <p:cNvPr id="14" name="Rectangle à coins arrondis 13"/>
          <p:cNvSpPr/>
          <p:nvPr/>
        </p:nvSpPr>
        <p:spPr>
          <a:xfrm>
            <a:off x="3348242" y="2379217"/>
            <a:ext cx="1584176" cy="3282035"/>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400" dirty="0" smtClean="0"/>
              <a:t>Ecoles d’ingénieurs, Formation supérieures de comptabilité et gestion …</a:t>
            </a:r>
            <a:endParaRPr lang="fr-FR" sz="1400" dirty="0"/>
          </a:p>
        </p:txBody>
      </p:sp>
      <p:sp>
        <p:nvSpPr>
          <p:cNvPr id="15" name="Rectangle à coins arrondis 14"/>
          <p:cNvSpPr/>
          <p:nvPr/>
        </p:nvSpPr>
        <p:spPr>
          <a:xfrm>
            <a:off x="5055853" y="3720363"/>
            <a:ext cx="1889622" cy="194088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400" dirty="0" err="1" smtClean="0"/>
              <a:t>Bachelor</a:t>
            </a:r>
            <a:r>
              <a:rPr lang="fr-FR" sz="1400" dirty="0" smtClean="0"/>
              <a:t> universitaire de technologie</a:t>
            </a:r>
          </a:p>
          <a:p>
            <a:pPr algn="ctr"/>
            <a:r>
              <a:rPr lang="fr-FR" sz="1400" dirty="0" smtClean="0"/>
              <a:t>(3 ans)</a:t>
            </a:r>
            <a:endParaRPr lang="fr-FR" sz="1400" dirty="0"/>
          </a:p>
        </p:txBody>
      </p:sp>
      <p:sp>
        <p:nvSpPr>
          <p:cNvPr id="16" name="Rectangle à coins arrondis 15"/>
          <p:cNvSpPr/>
          <p:nvPr/>
        </p:nvSpPr>
        <p:spPr>
          <a:xfrm>
            <a:off x="7068907" y="4437112"/>
            <a:ext cx="1889622" cy="1224136"/>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400" dirty="0" smtClean="0"/>
              <a:t>Brevet de technicien supérieur</a:t>
            </a:r>
          </a:p>
          <a:p>
            <a:pPr algn="ctr"/>
            <a:r>
              <a:rPr lang="fr-FR" sz="1400" dirty="0" smtClean="0"/>
              <a:t>(2 ans)</a:t>
            </a:r>
            <a:endParaRPr lang="fr-FR" sz="1400" dirty="0"/>
          </a:p>
        </p:txBody>
      </p:sp>
      <p:sp>
        <p:nvSpPr>
          <p:cNvPr id="17" name="Rectangle à coins arrondis 16"/>
          <p:cNvSpPr/>
          <p:nvPr/>
        </p:nvSpPr>
        <p:spPr>
          <a:xfrm>
            <a:off x="5055853" y="2379217"/>
            <a:ext cx="1889622" cy="1193803"/>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400" dirty="0" smtClean="0"/>
              <a:t>Masters</a:t>
            </a:r>
            <a:endParaRPr lang="fr-FR" sz="1400" dirty="0"/>
          </a:p>
        </p:txBody>
      </p:sp>
      <p:sp>
        <p:nvSpPr>
          <p:cNvPr id="18" name="Rectangle à coins arrondis 17"/>
          <p:cNvSpPr/>
          <p:nvPr/>
        </p:nvSpPr>
        <p:spPr>
          <a:xfrm>
            <a:off x="7401274" y="3720361"/>
            <a:ext cx="1557255" cy="548641"/>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400" dirty="0" smtClean="0"/>
              <a:t>Licence professionnelle</a:t>
            </a:r>
            <a:endParaRPr lang="fr-FR" sz="1400" dirty="0"/>
          </a:p>
        </p:txBody>
      </p:sp>
      <p:sp>
        <p:nvSpPr>
          <p:cNvPr id="19" name="Rectangle à coins arrondis 18"/>
          <p:cNvSpPr/>
          <p:nvPr/>
        </p:nvSpPr>
        <p:spPr>
          <a:xfrm>
            <a:off x="1640632" y="2379217"/>
            <a:ext cx="1584176" cy="1889787"/>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r>
              <a:rPr lang="fr-FR" sz="1400" dirty="0" smtClean="0"/>
              <a:t>Grandes écoles</a:t>
            </a:r>
            <a:endParaRPr lang="fr-FR" sz="1400" dirty="0"/>
          </a:p>
        </p:txBody>
      </p:sp>
      <p:sp>
        <p:nvSpPr>
          <p:cNvPr id="20" name="Flèche angle droit à deux pointes 19"/>
          <p:cNvSpPr/>
          <p:nvPr/>
        </p:nvSpPr>
        <p:spPr>
          <a:xfrm>
            <a:off x="4880992" y="3429000"/>
            <a:ext cx="792088" cy="327912"/>
          </a:xfrm>
          <a:prstGeom prst="lef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21" name="Flèche angle droit à deux pointes 20"/>
          <p:cNvSpPr/>
          <p:nvPr/>
        </p:nvSpPr>
        <p:spPr>
          <a:xfrm flipH="1">
            <a:off x="2576736" y="4149080"/>
            <a:ext cx="792088" cy="327912"/>
          </a:xfrm>
          <a:prstGeom prst="lef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22" name="Flèche angle droit à deux pointes 21"/>
          <p:cNvSpPr/>
          <p:nvPr/>
        </p:nvSpPr>
        <p:spPr>
          <a:xfrm>
            <a:off x="7401272" y="4149080"/>
            <a:ext cx="792088" cy="327912"/>
          </a:xfrm>
          <a:prstGeom prst="leftUpArrow">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endParaRPr lang="fr-FR"/>
          </a:p>
        </p:txBody>
      </p:sp>
      <p:sp>
        <p:nvSpPr>
          <p:cNvPr id="23" name="Rectangle à coins arrondis 22"/>
          <p:cNvSpPr/>
          <p:nvPr/>
        </p:nvSpPr>
        <p:spPr>
          <a:xfrm>
            <a:off x="1640634" y="5877275"/>
            <a:ext cx="7317895" cy="36958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fr-FR" dirty="0" smtClean="0"/>
              <a:t>TERMINALE STD2A, STHR, STI2D, STL, STMG, ST2S… </a:t>
            </a:r>
            <a:endParaRPr lang="fr-FR" dirty="0"/>
          </a:p>
        </p:txBody>
      </p:sp>
      <p:sp>
        <p:nvSpPr>
          <p:cNvPr id="27" name="Espace réservé du texte 10"/>
          <p:cNvSpPr>
            <a:spLocks noGrp="1"/>
          </p:cNvSpPr>
          <p:nvPr>
            <p:ph type="body" sz="quarter" idx="13"/>
          </p:nvPr>
        </p:nvSpPr>
        <p:spPr>
          <a:xfrm>
            <a:off x="3588000" y="240000"/>
            <a:ext cx="5928000" cy="480000"/>
          </a:xfrm>
        </p:spPr>
        <p:txBody>
          <a:bodyPr/>
          <a:lstStyle/>
          <a:p>
            <a:pPr marL="0" indent="0">
              <a:buNone/>
            </a:pPr>
            <a:r>
              <a:rPr lang="fr-FR" dirty="0"/>
              <a:t>2</a:t>
            </a:r>
            <a:r>
              <a:rPr lang="fr-FR" dirty="0" smtClean="0"/>
              <a:t>. Les séries de la voie technologique</a:t>
            </a:r>
            <a:endParaRPr lang="fr-FR" dirty="0"/>
          </a:p>
          <a:p>
            <a:pPr marL="0" lvl="1" indent="0">
              <a:buNone/>
            </a:pPr>
            <a:r>
              <a:rPr lang="fr-FR" dirty="0" smtClean="0"/>
              <a:t>c. Le post-bac</a:t>
            </a:r>
            <a:endParaRPr lang="fr-FR" dirty="0"/>
          </a:p>
        </p:txBody>
      </p:sp>
      <p:sp>
        <p:nvSpPr>
          <p:cNvPr id="24"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4113616305"/>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27</a:t>
            </a:fld>
            <a:endParaRPr lang="fr-FR" dirty="0"/>
          </a:p>
        </p:txBody>
      </p:sp>
      <p:sp>
        <p:nvSpPr>
          <p:cNvPr id="8" name="Espace réservé de la date 6"/>
          <p:cNvSpPr txBox="1">
            <a:spLocks/>
          </p:cNvSpPr>
          <p:nvPr/>
        </p:nvSpPr>
        <p:spPr bwMode="gray">
          <a:xfrm>
            <a:off x="8409384" y="6378000"/>
            <a:ext cx="1267500" cy="480000"/>
          </a:xfrm>
          <a:prstGeom prst="rect">
            <a:avLst/>
          </a:prstGeom>
        </p:spPr>
        <p:txBody>
          <a:bodyPr vert="horz" lIns="0" tIns="0" rIns="0" bIns="0" rtlCol="0" anchor="ctr" anchorCtr="0">
            <a:noAutofit/>
          </a:bodyPr>
          <a:lstStyle>
            <a:defPPr>
              <a:defRPr lang="fr-FR"/>
            </a:defPPr>
            <a:lvl1pPr marL="0" algn="ct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cap="all" dirty="0" smtClean="0"/>
              <a:t>16/01/2024</a:t>
            </a:r>
            <a:endParaRPr lang="fr-FR" cap="all" dirty="0"/>
          </a:p>
        </p:txBody>
      </p:sp>
      <p:sp>
        <p:nvSpPr>
          <p:cNvPr id="4" name="Titre 1">
            <a:extLst>
              <a:ext uri="{FF2B5EF4-FFF2-40B4-BE49-F238E27FC236}">
                <a16:creationId xmlns:a16="http://schemas.microsoft.com/office/drawing/2014/main" id="{C4628B0E-35F2-47A0-8802-2124C0A978CE}"/>
              </a:ext>
            </a:extLst>
          </p:cNvPr>
          <p:cNvSpPr>
            <a:spLocks noGrp="1"/>
          </p:cNvSpPr>
          <p:nvPr>
            <p:ph type="title"/>
          </p:nvPr>
        </p:nvSpPr>
        <p:spPr>
          <a:xfrm>
            <a:off x="848546" y="1367060"/>
            <a:ext cx="3290987" cy="500808"/>
          </a:xfrm>
        </p:spPr>
        <p:txBody>
          <a:bodyPr/>
          <a:lstStyle/>
          <a:p>
            <a:r>
              <a:rPr lang="fr-FR" dirty="0"/>
              <a:t>Bac Techno </a:t>
            </a:r>
            <a:r>
              <a:rPr lang="fr-FR" dirty="0" smtClean="0"/>
              <a:t>STI2D </a:t>
            </a:r>
            <a:endParaRPr lang="fr-FR" dirty="0"/>
          </a:p>
        </p:txBody>
      </p:sp>
      <p:sp>
        <p:nvSpPr>
          <p:cNvPr id="6" name="ZoneTexte 5">
            <a:extLst>
              <a:ext uri="{FF2B5EF4-FFF2-40B4-BE49-F238E27FC236}">
                <a16:creationId xmlns:a16="http://schemas.microsoft.com/office/drawing/2014/main" id="{F15C750B-BAB3-41BA-A0AD-0E7966142C4F}"/>
              </a:ext>
            </a:extLst>
          </p:cNvPr>
          <p:cNvSpPr txBox="1"/>
          <p:nvPr/>
        </p:nvSpPr>
        <p:spPr>
          <a:xfrm>
            <a:off x="3584848" y="667206"/>
            <a:ext cx="2557110" cy="369332"/>
          </a:xfrm>
          <a:prstGeom prst="rect">
            <a:avLst/>
          </a:prstGeom>
          <a:noFill/>
        </p:spPr>
        <p:txBody>
          <a:bodyPr wrap="none" rtlCol="0">
            <a:spAutoFit/>
          </a:bodyPr>
          <a:lstStyle/>
          <a:p>
            <a:r>
              <a:rPr lang="fr-FR" b="1" dirty="0">
                <a:solidFill>
                  <a:srgbClr val="0070C0"/>
                </a:solidFill>
              </a:rPr>
              <a:t>Débouchés possibles</a:t>
            </a:r>
          </a:p>
        </p:txBody>
      </p:sp>
      <p:sp>
        <p:nvSpPr>
          <p:cNvPr id="7" name="Rectangle : coins arrondis 8">
            <a:extLst>
              <a:ext uri="{FF2B5EF4-FFF2-40B4-BE49-F238E27FC236}">
                <a16:creationId xmlns:a16="http://schemas.microsoft.com/office/drawing/2014/main" id="{88F34499-86F4-4FF9-B6F6-8A9C5CC78410}"/>
              </a:ext>
            </a:extLst>
          </p:cNvPr>
          <p:cNvSpPr/>
          <p:nvPr/>
        </p:nvSpPr>
        <p:spPr>
          <a:xfrm>
            <a:off x="580872" y="2158409"/>
            <a:ext cx="3604384" cy="3798036"/>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Ingénieur informatique</a:t>
            </a:r>
          </a:p>
          <a:p>
            <a:pPr algn="ctr"/>
            <a:r>
              <a:rPr lang="fr-FR" sz="2000" dirty="0"/>
              <a:t>Technicien informatique</a:t>
            </a:r>
          </a:p>
          <a:p>
            <a:pPr algn="ctr"/>
            <a:r>
              <a:rPr lang="fr-FR" sz="2000" dirty="0"/>
              <a:t>Génie civile</a:t>
            </a:r>
          </a:p>
          <a:p>
            <a:pPr algn="ctr"/>
            <a:r>
              <a:rPr lang="fr-FR" sz="2000" dirty="0"/>
              <a:t>Technicien dans l’électronique</a:t>
            </a:r>
          </a:p>
          <a:p>
            <a:pPr algn="ctr"/>
            <a:r>
              <a:rPr lang="fr-FR" sz="2000" dirty="0"/>
              <a:t>Responsable logistique</a:t>
            </a:r>
          </a:p>
          <a:p>
            <a:pPr algn="ctr"/>
            <a:r>
              <a:rPr lang="fr-FR" sz="2000" dirty="0"/>
              <a:t>Technicien industriel</a:t>
            </a:r>
          </a:p>
          <a:p>
            <a:pPr algn="ctr"/>
            <a:r>
              <a:rPr lang="fr-FR" sz="2000" dirty="0"/>
              <a:t>Technicien QHSE</a:t>
            </a:r>
          </a:p>
          <a:p>
            <a:pPr algn="ctr"/>
            <a:r>
              <a:rPr lang="fr-FR" sz="2000" dirty="0"/>
              <a:t>Technicien énergie</a:t>
            </a:r>
          </a:p>
          <a:p>
            <a:pPr algn="ctr"/>
            <a:r>
              <a:rPr lang="fr-FR" sz="2000" dirty="0" smtClean="0"/>
              <a:t>Technicien maintenance</a:t>
            </a:r>
            <a:endParaRPr lang="fr-FR" sz="2000" dirty="0"/>
          </a:p>
        </p:txBody>
      </p:sp>
      <p:sp>
        <p:nvSpPr>
          <p:cNvPr id="9" name="Titre 1">
            <a:extLst>
              <a:ext uri="{FF2B5EF4-FFF2-40B4-BE49-F238E27FC236}">
                <a16:creationId xmlns:a16="http://schemas.microsoft.com/office/drawing/2014/main" id="{C4628B0E-35F2-47A0-8802-2124C0A978CE}"/>
              </a:ext>
            </a:extLst>
          </p:cNvPr>
          <p:cNvSpPr txBox="1">
            <a:spLocks/>
          </p:cNvSpPr>
          <p:nvPr/>
        </p:nvSpPr>
        <p:spPr bwMode="gray">
          <a:xfrm>
            <a:off x="5997942" y="1327079"/>
            <a:ext cx="2808312" cy="476356"/>
          </a:xfrm>
          <a:prstGeom prst="rect">
            <a:avLst/>
          </a:prstGeom>
        </p:spPr>
        <p:txBody>
          <a:bodyPr vert="horz" lIns="0" tIns="0" rIns="0" bIns="0" rtlCol="0" anchor="t" anchorCtr="0">
            <a:noAutofit/>
          </a:bodyPr>
          <a:lst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a:lstStyle>
          <a:p>
            <a:r>
              <a:rPr lang="fr-FR" dirty="0" smtClean="0"/>
              <a:t>Bac Techno STL</a:t>
            </a:r>
            <a:endParaRPr lang="fr-FR" dirty="0"/>
          </a:p>
        </p:txBody>
      </p:sp>
      <p:sp>
        <p:nvSpPr>
          <p:cNvPr id="10" name="Rectangle : coins arrondis 8">
            <a:extLst>
              <a:ext uri="{FF2B5EF4-FFF2-40B4-BE49-F238E27FC236}">
                <a16:creationId xmlns:a16="http://schemas.microsoft.com/office/drawing/2014/main" id="{88F34499-86F4-4FF9-B6F6-8A9C5CC78410}"/>
              </a:ext>
            </a:extLst>
          </p:cNvPr>
          <p:cNvSpPr/>
          <p:nvPr/>
        </p:nvSpPr>
        <p:spPr>
          <a:xfrm>
            <a:off x="5438750" y="2158409"/>
            <a:ext cx="3604384" cy="385205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Technicien analyse laboratoire Conducteur de process dans l'industrie</a:t>
            </a:r>
          </a:p>
          <a:p>
            <a:pPr algn="ctr"/>
            <a:r>
              <a:rPr lang="fr-FR" sz="2000" dirty="0"/>
              <a:t>Technicien en environnement</a:t>
            </a:r>
          </a:p>
          <a:p>
            <a:pPr algn="ctr"/>
            <a:r>
              <a:rPr lang="fr-FR" sz="2000" dirty="0"/>
              <a:t>Manipulateur radio</a:t>
            </a:r>
          </a:p>
          <a:p>
            <a:pPr algn="ctr"/>
            <a:r>
              <a:rPr lang="fr-FR" sz="2000" dirty="0"/>
              <a:t>Diététicien</a:t>
            </a:r>
          </a:p>
          <a:p>
            <a:pPr algn="ctr"/>
            <a:r>
              <a:rPr lang="fr-FR" sz="2000" dirty="0"/>
              <a:t>Assistant ingénieur</a:t>
            </a:r>
          </a:p>
        </p:txBody>
      </p:sp>
    </p:spTree>
    <p:extLst>
      <p:ext uri="{BB962C8B-B14F-4D97-AF65-F5344CB8AC3E}">
        <p14:creationId xmlns:p14="http://schemas.microsoft.com/office/powerpoint/2010/main" val="502006389"/>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28</a:t>
            </a:fld>
            <a:endParaRPr lang="fr-FR" dirty="0"/>
          </a:p>
        </p:txBody>
      </p:sp>
      <p:sp>
        <p:nvSpPr>
          <p:cNvPr id="8" name="Espace réservé de la date 6"/>
          <p:cNvSpPr txBox="1">
            <a:spLocks/>
          </p:cNvSpPr>
          <p:nvPr/>
        </p:nvSpPr>
        <p:spPr bwMode="gray">
          <a:xfrm>
            <a:off x="8409384" y="6378000"/>
            <a:ext cx="1267500" cy="480000"/>
          </a:xfrm>
          <a:prstGeom prst="rect">
            <a:avLst/>
          </a:prstGeom>
        </p:spPr>
        <p:txBody>
          <a:bodyPr vert="horz" lIns="0" tIns="0" rIns="0" bIns="0" rtlCol="0" anchor="ctr" anchorCtr="0">
            <a:noAutofit/>
          </a:bodyPr>
          <a:lstStyle>
            <a:defPPr>
              <a:defRPr lang="fr-FR"/>
            </a:defPPr>
            <a:lvl1pPr marL="0" algn="ct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cap="all" dirty="0" smtClean="0"/>
              <a:t>16/01/2024</a:t>
            </a:r>
            <a:endParaRPr lang="fr-FR" cap="all" dirty="0"/>
          </a:p>
        </p:txBody>
      </p:sp>
      <p:sp>
        <p:nvSpPr>
          <p:cNvPr id="9" name="ZoneTexte 8">
            <a:extLst>
              <a:ext uri="{FF2B5EF4-FFF2-40B4-BE49-F238E27FC236}">
                <a16:creationId xmlns:a16="http://schemas.microsoft.com/office/drawing/2014/main" id="{F15C750B-BAB3-41BA-A0AD-0E7966142C4F}"/>
              </a:ext>
            </a:extLst>
          </p:cNvPr>
          <p:cNvSpPr txBox="1"/>
          <p:nvPr/>
        </p:nvSpPr>
        <p:spPr>
          <a:xfrm>
            <a:off x="3440832" y="776387"/>
            <a:ext cx="2557110" cy="369332"/>
          </a:xfrm>
          <a:prstGeom prst="rect">
            <a:avLst/>
          </a:prstGeom>
          <a:noFill/>
        </p:spPr>
        <p:txBody>
          <a:bodyPr wrap="none" rtlCol="0">
            <a:spAutoFit/>
          </a:bodyPr>
          <a:lstStyle/>
          <a:p>
            <a:r>
              <a:rPr lang="fr-FR" b="1" dirty="0">
                <a:solidFill>
                  <a:srgbClr val="0070C0"/>
                </a:solidFill>
              </a:rPr>
              <a:t>Débouchés possibles</a:t>
            </a:r>
          </a:p>
        </p:txBody>
      </p:sp>
      <p:sp>
        <p:nvSpPr>
          <p:cNvPr id="10" name="Titre 1">
            <a:extLst>
              <a:ext uri="{FF2B5EF4-FFF2-40B4-BE49-F238E27FC236}">
                <a16:creationId xmlns:a16="http://schemas.microsoft.com/office/drawing/2014/main" id="{C4628B0E-35F2-47A0-8802-2124C0A978CE}"/>
              </a:ext>
            </a:extLst>
          </p:cNvPr>
          <p:cNvSpPr>
            <a:spLocks noGrp="1"/>
          </p:cNvSpPr>
          <p:nvPr>
            <p:ph type="title"/>
          </p:nvPr>
        </p:nvSpPr>
        <p:spPr>
          <a:xfrm>
            <a:off x="678031" y="1484784"/>
            <a:ext cx="3122841" cy="428800"/>
          </a:xfrm>
        </p:spPr>
        <p:txBody>
          <a:bodyPr/>
          <a:lstStyle/>
          <a:p>
            <a:r>
              <a:rPr lang="fr-FR" dirty="0" smtClean="0"/>
              <a:t> Bac </a:t>
            </a:r>
            <a:r>
              <a:rPr lang="fr-FR" dirty="0"/>
              <a:t>Techno </a:t>
            </a:r>
            <a:r>
              <a:rPr lang="fr-FR" dirty="0" smtClean="0"/>
              <a:t>STAV </a:t>
            </a:r>
            <a:endParaRPr lang="fr-FR" dirty="0"/>
          </a:p>
        </p:txBody>
      </p:sp>
      <p:sp>
        <p:nvSpPr>
          <p:cNvPr id="11" name="Rectangle : coins arrondis 8">
            <a:extLst>
              <a:ext uri="{FF2B5EF4-FFF2-40B4-BE49-F238E27FC236}">
                <a16:creationId xmlns:a16="http://schemas.microsoft.com/office/drawing/2014/main" id="{88F34499-86F4-4FF9-B6F6-8A9C5CC78410}"/>
              </a:ext>
            </a:extLst>
          </p:cNvPr>
          <p:cNvSpPr/>
          <p:nvPr/>
        </p:nvSpPr>
        <p:spPr>
          <a:xfrm>
            <a:off x="488504" y="2132860"/>
            <a:ext cx="3604384" cy="39060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Contrôleur laitier</a:t>
            </a:r>
          </a:p>
          <a:p>
            <a:pPr algn="ctr"/>
            <a:r>
              <a:rPr lang="fr-FR" sz="2000" dirty="0"/>
              <a:t>Contrôleur d’exploitation</a:t>
            </a:r>
          </a:p>
          <a:p>
            <a:pPr algn="ctr"/>
            <a:r>
              <a:rPr lang="fr-FR" sz="2000" dirty="0"/>
              <a:t>Technicien agricole</a:t>
            </a:r>
          </a:p>
          <a:p>
            <a:pPr algn="ctr"/>
            <a:r>
              <a:rPr lang="fr-FR" sz="2000" dirty="0"/>
              <a:t>Exploitant agricole</a:t>
            </a:r>
          </a:p>
          <a:p>
            <a:pPr algn="ctr"/>
            <a:r>
              <a:rPr lang="fr-FR" sz="2000" dirty="0"/>
              <a:t>Conseiller agricole</a:t>
            </a:r>
          </a:p>
          <a:p>
            <a:pPr algn="ctr"/>
            <a:r>
              <a:rPr lang="fr-FR" sz="2000" dirty="0"/>
              <a:t>Traitement de l’eau</a:t>
            </a:r>
          </a:p>
          <a:p>
            <a:pPr algn="ctr"/>
            <a:r>
              <a:rPr lang="fr-FR" sz="2000" dirty="0"/>
              <a:t>Gestion espace vert</a:t>
            </a:r>
          </a:p>
          <a:p>
            <a:pPr algn="ctr"/>
            <a:r>
              <a:rPr lang="fr-FR" sz="2000" dirty="0"/>
              <a:t>Aménagement paysager</a:t>
            </a:r>
          </a:p>
          <a:p>
            <a:pPr algn="ctr"/>
            <a:endParaRPr lang="fr-FR" sz="2000" dirty="0"/>
          </a:p>
        </p:txBody>
      </p:sp>
      <p:sp>
        <p:nvSpPr>
          <p:cNvPr id="12" name="Titre 1">
            <a:extLst>
              <a:ext uri="{FF2B5EF4-FFF2-40B4-BE49-F238E27FC236}">
                <a16:creationId xmlns:a16="http://schemas.microsoft.com/office/drawing/2014/main" id="{C4628B0E-35F2-47A0-8802-2124C0A978CE}"/>
              </a:ext>
            </a:extLst>
          </p:cNvPr>
          <p:cNvSpPr txBox="1">
            <a:spLocks/>
          </p:cNvSpPr>
          <p:nvPr/>
        </p:nvSpPr>
        <p:spPr bwMode="gray">
          <a:xfrm>
            <a:off x="5601075" y="1484784"/>
            <a:ext cx="3168352" cy="498516"/>
          </a:xfrm>
          <a:prstGeom prst="rect">
            <a:avLst/>
          </a:prstGeom>
        </p:spPr>
        <p:txBody>
          <a:bodyPr vert="horz" lIns="0" tIns="0" rIns="0" bIns="0" rtlCol="0" anchor="t" anchorCtr="0">
            <a:noAutofit/>
          </a:bodyPr>
          <a:lst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a:lstStyle>
          <a:p>
            <a:r>
              <a:rPr lang="fr-FR" dirty="0" smtClean="0"/>
              <a:t> Bac Techno ST2S</a:t>
            </a:r>
            <a:endParaRPr lang="fr-FR" dirty="0"/>
          </a:p>
        </p:txBody>
      </p:sp>
      <p:sp>
        <p:nvSpPr>
          <p:cNvPr id="13" name="Rectangle : coins arrondis 8">
            <a:extLst>
              <a:ext uri="{FF2B5EF4-FFF2-40B4-BE49-F238E27FC236}">
                <a16:creationId xmlns:a16="http://schemas.microsoft.com/office/drawing/2014/main" id="{88F34499-86F4-4FF9-B6F6-8A9C5CC78410}"/>
              </a:ext>
            </a:extLst>
          </p:cNvPr>
          <p:cNvSpPr/>
          <p:nvPr/>
        </p:nvSpPr>
        <p:spPr>
          <a:xfrm>
            <a:off x="5438750" y="2123442"/>
            <a:ext cx="3604384" cy="391549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Infirmier</a:t>
            </a:r>
          </a:p>
          <a:p>
            <a:pPr algn="ctr"/>
            <a:r>
              <a:rPr lang="fr-FR" sz="2000" dirty="0"/>
              <a:t>Psychomotricien</a:t>
            </a:r>
          </a:p>
          <a:p>
            <a:pPr algn="ctr"/>
            <a:r>
              <a:rPr lang="fr-FR" sz="2000" dirty="0"/>
              <a:t>Aide-soignant</a:t>
            </a:r>
          </a:p>
          <a:p>
            <a:pPr algn="ctr"/>
            <a:r>
              <a:rPr lang="fr-FR" sz="2000" dirty="0"/>
              <a:t>Pédicure</a:t>
            </a:r>
          </a:p>
          <a:p>
            <a:pPr algn="ctr"/>
            <a:r>
              <a:rPr lang="fr-FR" sz="2000" dirty="0"/>
              <a:t>Educateur spécialisé</a:t>
            </a:r>
          </a:p>
          <a:p>
            <a:pPr algn="ctr"/>
            <a:r>
              <a:rPr lang="fr-FR" sz="2000" dirty="0"/>
              <a:t>Assistant service social</a:t>
            </a:r>
          </a:p>
          <a:p>
            <a:pPr algn="ctr"/>
            <a:r>
              <a:rPr lang="fr-FR" sz="2000" dirty="0"/>
              <a:t>Conseiller en économie sociale et familiale</a:t>
            </a:r>
          </a:p>
          <a:p>
            <a:pPr algn="ctr"/>
            <a:r>
              <a:rPr lang="fr-FR" sz="2000" dirty="0"/>
              <a:t>Analyse </a:t>
            </a:r>
            <a:r>
              <a:rPr lang="fr-FR" sz="2000" dirty="0" err="1"/>
              <a:t>bio-médicale</a:t>
            </a:r>
            <a:endParaRPr lang="fr-FR" sz="2000" dirty="0"/>
          </a:p>
        </p:txBody>
      </p:sp>
    </p:spTree>
    <p:extLst>
      <p:ext uri="{BB962C8B-B14F-4D97-AF65-F5344CB8AC3E}">
        <p14:creationId xmlns:p14="http://schemas.microsoft.com/office/powerpoint/2010/main" val="424663399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29</a:t>
            </a:fld>
            <a:endParaRPr lang="fr-FR" dirty="0"/>
          </a:p>
        </p:txBody>
      </p:sp>
      <p:sp>
        <p:nvSpPr>
          <p:cNvPr id="8" name="Espace réservé de la date 6"/>
          <p:cNvSpPr txBox="1">
            <a:spLocks/>
          </p:cNvSpPr>
          <p:nvPr/>
        </p:nvSpPr>
        <p:spPr bwMode="gray">
          <a:xfrm>
            <a:off x="8409384" y="6378000"/>
            <a:ext cx="1267500" cy="480000"/>
          </a:xfrm>
          <a:prstGeom prst="rect">
            <a:avLst/>
          </a:prstGeom>
        </p:spPr>
        <p:txBody>
          <a:bodyPr vert="horz" lIns="0" tIns="0" rIns="0" bIns="0" rtlCol="0" anchor="ctr" anchorCtr="0">
            <a:noAutofit/>
          </a:bodyPr>
          <a:lstStyle>
            <a:defPPr>
              <a:defRPr lang="fr-FR"/>
            </a:defPPr>
            <a:lvl1pPr marL="0" algn="ct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cap="all" dirty="0" smtClean="0"/>
              <a:t>16/01/2024</a:t>
            </a:r>
            <a:endParaRPr lang="fr-FR" cap="all" dirty="0"/>
          </a:p>
        </p:txBody>
      </p:sp>
      <p:sp>
        <p:nvSpPr>
          <p:cNvPr id="9" name="ZoneTexte 8">
            <a:extLst>
              <a:ext uri="{FF2B5EF4-FFF2-40B4-BE49-F238E27FC236}">
                <a16:creationId xmlns:a16="http://schemas.microsoft.com/office/drawing/2014/main" id="{F15C750B-BAB3-41BA-A0AD-0E7966142C4F}"/>
              </a:ext>
            </a:extLst>
          </p:cNvPr>
          <p:cNvSpPr txBox="1"/>
          <p:nvPr/>
        </p:nvSpPr>
        <p:spPr>
          <a:xfrm>
            <a:off x="3728863" y="669701"/>
            <a:ext cx="2557110" cy="369332"/>
          </a:xfrm>
          <a:prstGeom prst="rect">
            <a:avLst/>
          </a:prstGeom>
          <a:noFill/>
        </p:spPr>
        <p:txBody>
          <a:bodyPr wrap="none" rtlCol="0">
            <a:spAutoFit/>
          </a:bodyPr>
          <a:lstStyle/>
          <a:p>
            <a:r>
              <a:rPr lang="fr-FR" b="1" dirty="0">
                <a:solidFill>
                  <a:srgbClr val="0070C0"/>
                </a:solidFill>
              </a:rPr>
              <a:t>Débouchés possibles</a:t>
            </a:r>
          </a:p>
        </p:txBody>
      </p:sp>
      <p:sp>
        <p:nvSpPr>
          <p:cNvPr id="6" name="Rectangle : coins arrondis 8">
            <a:extLst>
              <a:ext uri="{FF2B5EF4-FFF2-40B4-BE49-F238E27FC236}">
                <a16:creationId xmlns:a16="http://schemas.microsoft.com/office/drawing/2014/main" id="{88F34499-86F4-4FF9-B6F6-8A9C5CC78410}"/>
              </a:ext>
            </a:extLst>
          </p:cNvPr>
          <p:cNvSpPr/>
          <p:nvPr/>
        </p:nvSpPr>
        <p:spPr>
          <a:xfrm>
            <a:off x="745641" y="2025751"/>
            <a:ext cx="3604384" cy="42709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Assistant commercial</a:t>
            </a:r>
          </a:p>
          <a:p>
            <a:pPr algn="ctr"/>
            <a:r>
              <a:rPr lang="fr-FR" sz="2000" dirty="0"/>
              <a:t>Assistant direction</a:t>
            </a:r>
          </a:p>
          <a:p>
            <a:pPr algn="ctr"/>
            <a:r>
              <a:rPr lang="fr-FR" sz="2000" dirty="0"/>
              <a:t>Développeur d'applications</a:t>
            </a:r>
          </a:p>
          <a:p>
            <a:pPr algn="ctr"/>
            <a:r>
              <a:rPr lang="fr-FR" sz="2000" dirty="0"/>
              <a:t>Contrôleur finance public Douane</a:t>
            </a:r>
          </a:p>
          <a:p>
            <a:pPr algn="ctr"/>
            <a:r>
              <a:rPr lang="fr-FR" sz="2000" dirty="0"/>
              <a:t>Assistant gestion PME / PMI</a:t>
            </a:r>
          </a:p>
          <a:p>
            <a:pPr algn="ctr"/>
            <a:r>
              <a:rPr lang="fr-FR" sz="2000" dirty="0"/>
              <a:t>Banque /assurance</a:t>
            </a:r>
          </a:p>
          <a:p>
            <a:pPr algn="ctr"/>
            <a:r>
              <a:rPr lang="fr-FR" sz="2000" dirty="0"/>
              <a:t>Métiers multimédia</a:t>
            </a:r>
          </a:p>
          <a:p>
            <a:pPr algn="ctr"/>
            <a:r>
              <a:rPr lang="fr-FR" sz="2000" dirty="0"/>
              <a:t>Chargé de clientèle</a:t>
            </a:r>
          </a:p>
          <a:p>
            <a:pPr algn="ctr"/>
            <a:r>
              <a:rPr lang="fr-FR" sz="2000" dirty="0"/>
              <a:t>Assistant RH</a:t>
            </a:r>
          </a:p>
          <a:p>
            <a:pPr algn="ctr"/>
            <a:r>
              <a:rPr lang="fr-FR" sz="2000" dirty="0"/>
              <a:t>Comptabilité et finance</a:t>
            </a:r>
          </a:p>
        </p:txBody>
      </p:sp>
      <p:sp>
        <p:nvSpPr>
          <p:cNvPr id="7" name="Titre 1">
            <a:extLst>
              <a:ext uri="{FF2B5EF4-FFF2-40B4-BE49-F238E27FC236}">
                <a16:creationId xmlns:a16="http://schemas.microsoft.com/office/drawing/2014/main" id="{C4628B0E-35F2-47A0-8802-2124C0A978CE}"/>
              </a:ext>
            </a:extLst>
          </p:cNvPr>
          <p:cNvSpPr>
            <a:spLocks noGrp="1"/>
          </p:cNvSpPr>
          <p:nvPr>
            <p:ph type="title"/>
          </p:nvPr>
        </p:nvSpPr>
        <p:spPr>
          <a:xfrm>
            <a:off x="876863" y="1375269"/>
            <a:ext cx="3341943" cy="409248"/>
          </a:xfrm>
        </p:spPr>
        <p:txBody>
          <a:bodyPr/>
          <a:lstStyle/>
          <a:p>
            <a:r>
              <a:rPr lang="fr-FR" dirty="0" smtClean="0"/>
              <a:t> Bac </a:t>
            </a:r>
            <a:r>
              <a:rPr lang="fr-FR" dirty="0"/>
              <a:t>Techno </a:t>
            </a:r>
            <a:r>
              <a:rPr lang="fr-FR" dirty="0" smtClean="0"/>
              <a:t>STMG</a:t>
            </a:r>
            <a:endParaRPr lang="fr-FR" dirty="0"/>
          </a:p>
        </p:txBody>
      </p:sp>
      <p:sp>
        <p:nvSpPr>
          <p:cNvPr id="12" name="Titre 1">
            <a:extLst>
              <a:ext uri="{FF2B5EF4-FFF2-40B4-BE49-F238E27FC236}">
                <a16:creationId xmlns:a16="http://schemas.microsoft.com/office/drawing/2014/main" id="{C4628B0E-35F2-47A0-8802-2124C0A978CE}"/>
              </a:ext>
            </a:extLst>
          </p:cNvPr>
          <p:cNvSpPr txBox="1">
            <a:spLocks/>
          </p:cNvSpPr>
          <p:nvPr/>
        </p:nvSpPr>
        <p:spPr bwMode="gray">
          <a:xfrm>
            <a:off x="5529064" y="1376693"/>
            <a:ext cx="3341943" cy="409248"/>
          </a:xfrm>
          <a:prstGeom prst="rect">
            <a:avLst/>
          </a:prstGeom>
        </p:spPr>
        <p:txBody>
          <a:bodyPr vert="horz" lIns="0" tIns="0" rIns="0" bIns="0" rtlCol="0" anchor="t" anchorCtr="0">
            <a:noAutofit/>
          </a:bodyPr>
          <a:lst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a:lstStyle>
          <a:p>
            <a:r>
              <a:rPr lang="fr-FR" dirty="0" smtClean="0"/>
              <a:t> Bac Techno STHR</a:t>
            </a:r>
            <a:endParaRPr lang="fr-FR" dirty="0"/>
          </a:p>
        </p:txBody>
      </p:sp>
      <p:sp>
        <p:nvSpPr>
          <p:cNvPr id="13" name="Rectangle : coins arrondis 8">
            <a:extLst>
              <a:ext uri="{FF2B5EF4-FFF2-40B4-BE49-F238E27FC236}">
                <a16:creationId xmlns:a16="http://schemas.microsoft.com/office/drawing/2014/main" id="{88F34499-86F4-4FF9-B6F6-8A9C5CC78410}"/>
              </a:ext>
            </a:extLst>
          </p:cNvPr>
          <p:cNvSpPr/>
          <p:nvPr/>
        </p:nvSpPr>
        <p:spPr>
          <a:xfrm>
            <a:off x="5537592" y="2025751"/>
            <a:ext cx="3604384" cy="4270965"/>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Restauration (gestion</a:t>
            </a:r>
            <a:r>
              <a:rPr lang="fr-FR" sz="2000" dirty="0" smtClean="0"/>
              <a:t>)</a:t>
            </a:r>
          </a:p>
          <a:p>
            <a:pPr algn="ctr"/>
            <a:endParaRPr lang="fr-FR" sz="2000" dirty="0"/>
          </a:p>
          <a:p>
            <a:pPr algn="ctr"/>
            <a:r>
              <a:rPr lang="fr-FR" sz="2000" dirty="0"/>
              <a:t>Tourisme et </a:t>
            </a:r>
            <a:r>
              <a:rPr lang="fr-FR" sz="2000" dirty="0" smtClean="0"/>
              <a:t>loisirs</a:t>
            </a:r>
          </a:p>
          <a:p>
            <a:pPr algn="ctr"/>
            <a:endParaRPr lang="fr-FR" sz="2000" dirty="0"/>
          </a:p>
          <a:p>
            <a:pPr algn="ctr"/>
            <a:r>
              <a:rPr lang="fr-FR" sz="2000" dirty="0"/>
              <a:t>Organisation et gestion des </a:t>
            </a:r>
            <a:r>
              <a:rPr lang="fr-FR" sz="2000" dirty="0" smtClean="0"/>
              <a:t>hôtels</a:t>
            </a:r>
          </a:p>
          <a:p>
            <a:pPr algn="ctr"/>
            <a:endParaRPr lang="fr-FR" sz="2000" dirty="0"/>
          </a:p>
          <a:p>
            <a:pPr algn="ctr"/>
            <a:r>
              <a:rPr lang="fr-FR" sz="2000" dirty="0"/>
              <a:t>Métiers des arts culinaires et des arts de la </a:t>
            </a:r>
            <a:r>
              <a:rPr lang="fr-FR" sz="2000" dirty="0" smtClean="0"/>
              <a:t>table</a:t>
            </a:r>
          </a:p>
          <a:p>
            <a:pPr algn="ctr"/>
            <a:endParaRPr lang="fr-FR" sz="2000" dirty="0"/>
          </a:p>
          <a:p>
            <a:pPr algn="ctr"/>
            <a:r>
              <a:rPr lang="fr-FR" sz="2000" dirty="0"/>
              <a:t>Sommelier</a:t>
            </a:r>
          </a:p>
          <a:p>
            <a:pPr algn="ctr"/>
            <a:endParaRPr lang="fr-FR" sz="2400" dirty="0"/>
          </a:p>
        </p:txBody>
      </p:sp>
    </p:spTree>
    <p:extLst>
      <p:ext uri="{BB962C8B-B14F-4D97-AF65-F5344CB8AC3E}">
        <p14:creationId xmlns:p14="http://schemas.microsoft.com/office/powerpoint/2010/main" val="14740375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2576736" y="856223"/>
            <a:ext cx="4392488" cy="468335"/>
          </a:xfrm>
        </p:spPr>
        <p:txBody>
          <a:bodyPr/>
          <a:lstStyle/>
          <a:p>
            <a:r>
              <a:rPr lang="fr-FR" dirty="0" smtClean="0"/>
              <a:t>Quelques chiffres clés …</a:t>
            </a:r>
            <a:endParaRPr lang="fr-FR" dirty="0"/>
          </a:p>
        </p:txBody>
      </p:sp>
      <p:sp>
        <p:nvSpPr>
          <p:cNvPr id="12" name="Espace réservé du contenu 11"/>
          <p:cNvSpPr>
            <a:spLocks noGrp="1"/>
          </p:cNvSpPr>
          <p:nvPr>
            <p:ph sz="quarter" idx="14"/>
          </p:nvPr>
        </p:nvSpPr>
        <p:spPr>
          <a:xfrm>
            <a:off x="1138308" y="5146951"/>
            <a:ext cx="7269344" cy="960842"/>
          </a:xfrm>
        </p:spPr>
        <p:txBody>
          <a:bodyPr/>
          <a:lstStyle/>
          <a:p>
            <a:pPr algn="ctr"/>
            <a:r>
              <a:rPr lang="fr-FR" sz="1800" b="1" dirty="0" smtClean="0"/>
              <a:t>Présentation des 9 filières d’excellence dans l’Ain :</a:t>
            </a:r>
          </a:p>
          <a:p>
            <a:endParaRPr lang="fr-FR" sz="1600" b="1" dirty="0" smtClean="0"/>
          </a:p>
          <a:p>
            <a:r>
              <a:rPr lang="fr-FR" sz="1600" dirty="0" smtClean="0"/>
              <a:t>https</a:t>
            </a:r>
            <a:r>
              <a:rPr lang="fr-FR" sz="1600" dirty="0"/>
              <a:t>://</a:t>
            </a:r>
            <a:r>
              <a:rPr lang="fr-FR" sz="1600" dirty="0">
                <a:hlinkClick r:id="rId3"/>
              </a:rPr>
              <a:t>www.ain.cci.fr/actualite/lain-terre-dexcellence-industrielle</a:t>
            </a:r>
            <a:endParaRPr lang="fr-FR" sz="1600" dirty="0" smtClean="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3</a:t>
            </a:fld>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pic>
        <p:nvPicPr>
          <p:cNvPr id="2" name="Image 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288172" y="5142716"/>
            <a:ext cx="1416496" cy="1159382"/>
          </a:xfrm>
          <a:prstGeom prst="rect">
            <a:avLst/>
          </a:prstGeom>
        </p:spPr>
      </p:pic>
      <p:pic>
        <p:nvPicPr>
          <p:cNvPr id="9" name="Image 8"/>
          <p:cNvPicPr/>
          <p:nvPr/>
        </p:nvPicPr>
        <p:blipFill>
          <a:blip r:embed="rId5" cstate="print">
            <a:extLst>
              <a:ext uri="{28A0092B-C50C-407E-A947-70E740481C1C}">
                <a14:useLocalDpi xmlns:a14="http://schemas.microsoft.com/office/drawing/2010/main" val="0"/>
              </a:ext>
            </a:extLst>
          </a:blip>
          <a:stretch>
            <a:fillRect/>
          </a:stretch>
        </p:blipFill>
        <p:spPr>
          <a:xfrm>
            <a:off x="56456" y="46149"/>
            <a:ext cx="2376264" cy="917367"/>
          </a:xfrm>
          <a:prstGeom prst="rect">
            <a:avLst/>
          </a:prstGeom>
        </p:spPr>
      </p:pic>
      <p:sp>
        <p:nvSpPr>
          <p:cNvPr id="5" name="ZoneTexte 4"/>
          <p:cNvSpPr txBox="1"/>
          <p:nvPr/>
        </p:nvSpPr>
        <p:spPr>
          <a:xfrm>
            <a:off x="735272" y="1745366"/>
            <a:ext cx="8496944" cy="3323987"/>
          </a:xfrm>
          <a:prstGeom prst="rect">
            <a:avLst/>
          </a:prstGeom>
          <a:noFill/>
        </p:spPr>
        <p:txBody>
          <a:bodyPr wrap="square" rtlCol="0">
            <a:spAutoFit/>
          </a:bodyPr>
          <a:lstStyle/>
          <a:p>
            <a:pPr marL="285750" indent="-285750">
              <a:buFont typeface="Arial" panose="020B0604020202020204" pitchFamily="34" charset="0"/>
              <a:buChar char="•"/>
            </a:pPr>
            <a:r>
              <a:rPr lang="fr-FR" sz="1600" dirty="0" smtClean="0"/>
              <a:t>6</a:t>
            </a:r>
            <a:r>
              <a:rPr lang="fr-FR" sz="1600" baseline="30000" dirty="0" smtClean="0"/>
              <a:t>ème</a:t>
            </a:r>
            <a:r>
              <a:rPr lang="fr-FR" sz="1600" dirty="0" smtClean="0"/>
              <a:t> plus forte croissance démographique annuelle nationale entre 2018 et 2070 (Insee, projections de population)</a:t>
            </a:r>
          </a:p>
          <a:p>
            <a:pPr marL="285750" indent="-285750">
              <a:buFont typeface="Arial" panose="020B0604020202020204" pitchFamily="34" charset="0"/>
              <a:buChar char="•"/>
            </a:pPr>
            <a:endParaRPr lang="fr-FR" sz="1600" dirty="0" smtClean="0"/>
          </a:p>
          <a:p>
            <a:pPr marL="285750" indent="-285750">
              <a:buFont typeface="Arial" panose="020B0604020202020204" pitchFamily="34" charset="0"/>
              <a:buChar char="•"/>
            </a:pPr>
            <a:r>
              <a:rPr lang="fr-FR" sz="1600" dirty="0" smtClean="0"/>
              <a:t>4</a:t>
            </a:r>
            <a:r>
              <a:rPr lang="fr-FR" sz="1600" baseline="30000" dirty="0" smtClean="0"/>
              <a:t>ème</a:t>
            </a:r>
            <a:r>
              <a:rPr lang="fr-FR" sz="1600" dirty="0" smtClean="0"/>
              <a:t> département de France pour la part de l’emploi industriel dans l’emploi total</a:t>
            </a:r>
          </a:p>
          <a:p>
            <a:endParaRPr lang="fr-FR" sz="1600" dirty="0" smtClean="0"/>
          </a:p>
          <a:p>
            <a:pPr marL="285750" indent="-285750">
              <a:buFont typeface="Arial" panose="020B0604020202020204" pitchFamily="34" charset="0"/>
              <a:buChar char="•"/>
            </a:pPr>
            <a:r>
              <a:rPr lang="fr-FR" sz="1600" dirty="0" smtClean="0"/>
              <a:t>10</a:t>
            </a:r>
            <a:r>
              <a:rPr lang="fr-FR" sz="1600" baseline="30000" dirty="0" smtClean="0"/>
              <a:t>ème</a:t>
            </a:r>
            <a:r>
              <a:rPr lang="fr-FR" sz="1600" dirty="0" smtClean="0"/>
              <a:t> plus bas taux de chômage national</a:t>
            </a:r>
          </a:p>
          <a:p>
            <a:pPr marL="285750" indent="-285750">
              <a:buFont typeface="Arial" panose="020B0604020202020204" pitchFamily="34" charset="0"/>
              <a:buChar char="•"/>
            </a:pPr>
            <a:endParaRPr lang="fr-FR" sz="1600" dirty="0" smtClean="0"/>
          </a:p>
          <a:p>
            <a:pPr marL="285750" indent="-285750">
              <a:buFont typeface="Arial" panose="020B0604020202020204" pitchFamily="34" charset="0"/>
              <a:buChar char="•"/>
            </a:pPr>
            <a:r>
              <a:rPr lang="fr-FR" sz="1600" dirty="0" smtClean="0"/>
              <a:t>12,3 milliards de produits exportés:</a:t>
            </a:r>
          </a:p>
          <a:p>
            <a:pPr marL="742950" lvl="1" indent="-285750">
              <a:buFont typeface="Wingdings" panose="05000000000000000000" pitchFamily="2" charset="2"/>
              <a:buChar char="ü"/>
            </a:pPr>
            <a:r>
              <a:rPr lang="fr-FR" sz="1600" dirty="0" smtClean="0"/>
              <a:t>3</a:t>
            </a:r>
            <a:r>
              <a:rPr lang="fr-FR" sz="1600" baseline="30000" dirty="0" smtClean="0"/>
              <a:t>ème</a:t>
            </a:r>
            <a:r>
              <a:rPr lang="fr-FR" sz="1600" dirty="0" smtClean="0"/>
              <a:t> département exportateur de la région</a:t>
            </a:r>
          </a:p>
          <a:p>
            <a:pPr marL="742950" lvl="1" indent="-285750">
              <a:buFont typeface="Wingdings" panose="05000000000000000000" pitchFamily="2" charset="2"/>
              <a:buChar char="ü"/>
            </a:pPr>
            <a:r>
              <a:rPr lang="fr-FR" sz="1600" dirty="0" smtClean="0"/>
              <a:t>4</a:t>
            </a:r>
            <a:r>
              <a:rPr lang="fr-FR" sz="1600" baseline="30000" dirty="0" smtClean="0"/>
              <a:t>ème</a:t>
            </a:r>
            <a:r>
              <a:rPr lang="fr-FR" sz="1600" dirty="0" smtClean="0"/>
              <a:t> plus forte balance commerciale national</a:t>
            </a:r>
          </a:p>
          <a:p>
            <a:pPr marL="285750" indent="-285750">
              <a:buFont typeface="Arial" panose="020B0604020202020204" pitchFamily="34" charset="0"/>
              <a:buChar char="•"/>
            </a:pPr>
            <a:endParaRPr lang="fr-FR" sz="1600" dirty="0" smtClean="0"/>
          </a:p>
          <a:p>
            <a:pPr marL="285750" indent="-285750">
              <a:buFont typeface="Arial" panose="020B0604020202020204" pitchFamily="34" charset="0"/>
              <a:buChar char="•"/>
            </a:pPr>
            <a:r>
              <a:rPr lang="fr-FR" sz="1600" dirty="0" smtClean="0"/>
              <a:t>90 entreprises centenaires</a:t>
            </a:r>
          </a:p>
          <a:p>
            <a:endParaRPr lang="fr-FR" dirty="0"/>
          </a:p>
        </p:txBody>
      </p:sp>
    </p:spTree>
    <p:extLst>
      <p:ext uri="{BB962C8B-B14F-4D97-AF65-F5344CB8AC3E}">
        <p14:creationId xmlns:p14="http://schemas.microsoft.com/office/powerpoint/2010/main" val="187926914"/>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30</a:t>
            </a:fld>
            <a:endParaRPr lang="fr-FR" dirty="0"/>
          </a:p>
        </p:txBody>
      </p:sp>
      <p:sp>
        <p:nvSpPr>
          <p:cNvPr id="8" name="Espace réservé de la date 6"/>
          <p:cNvSpPr txBox="1">
            <a:spLocks/>
          </p:cNvSpPr>
          <p:nvPr/>
        </p:nvSpPr>
        <p:spPr bwMode="gray">
          <a:xfrm>
            <a:off x="8409384" y="6378000"/>
            <a:ext cx="1267500" cy="480000"/>
          </a:xfrm>
          <a:prstGeom prst="rect">
            <a:avLst/>
          </a:prstGeom>
        </p:spPr>
        <p:txBody>
          <a:bodyPr vert="horz" lIns="0" tIns="0" rIns="0" bIns="0" rtlCol="0" anchor="ctr" anchorCtr="0">
            <a:noAutofit/>
          </a:bodyPr>
          <a:lstStyle>
            <a:defPPr>
              <a:defRPr lang="fr-FR"/>
            </a:defPPr>
            <a:lvl1pPr marL="0" algn="ct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cap="all" dirty="0" smtClean="0"/>
              <a:t>16/01/2024</a:t>
            </a:r>
            <a:endParaRPr lang="fr-FR" cap="all" dirty="0"/>
          </a:p>
        </p:txBody>
      </p:sp>
      <p:sp>
        <p:nvSpPr>
          <p:cNvPr id="9" name="ZoneTexte 8">
            <a:extLst>
              <a:ext uri="{FF2B5EF4-FFF2-40B4-BE49-F238E27FC236}">
                <a16:creationId xmlns:a16="http://schemas.microsoft.com/office/drawing/2014/main" id="{F15C750B-BAB3-41BA-A0AD-0E7966142C4F}"/>
              </a:ext>
            </a:extLst>
          </p:cNvPr>
          <p:cNvSpPr txBox="1"/>
          <p:nvPr/>
        </p:nvSpPr>
        <p:spPr>
          <a:xfrm>
            <a:off x="3728863" y="764704"/>
            <a:ext cx="2557110" cy="369332"/>
          </a:xfrm>
          <a:prstGeom prst="rect">
            <a:avLst/>
          </a:prstGeom>
          <a:noFill/>
        </p:spPr>
        <p:txBody>
          <a:bodyPr wrap="none" rtlCol="0">
            <a:spAutoFit/>
          </a:bodyPr>
          <a:lstStyle/>
          <a:p>
            <a:r>
              <a:rPr lang="fr-FR" b="1" dirty="0">
                <a:solidFill>
                  <a:srgbClr val="0070C0"/>
                </a:solidFill>
              </a:rPr>
              <a:t>Débouchés possibles</a:t>
            </a:r>
          </a:p>
        </p:txBody>
      </p:sp>
      <p:sp>
        <p:nvSpPr>
          <p:cNvPr id="10" name="Rectangle : coins arrondis 8">
            <a:extLst>
              <a:ext uri="{FF2B5EF4-FFF2-40B4-BE49-F238E27FC236}">
                <a16:creationId xmlns:a16="http://schemas.microsoft.com/office/drawing/2014/main" id="{88F34499-86F4-4FF9-B6F6-8A9C5CC78410}"/>
              </a:ext>
            </a:extLst>
          </p:cNvPr>
          <p:cNvSpPr/>
          <p:nvPr/>
        </p:nvSpPr>
        <p:spPr>
          <a:xfrm>
            <a:off x="5466145" y="2109446"/>
            <a:ext cx="3604384" cy="39060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a:t>Métiers du spectacle (artiste pro, scénographie, production...)</a:t>
            </a:r>
          </a:p>
          <a:p>
            <a:pPr algn="ctr"/>
            <a:r>
              <a:rPr lang="fr-FR" sz="2000" dirty="0"/>
              <a:t>Professeur / enseignant</a:t>
            </a:r>
          </a:p>
          <a:p>
            <a:pPr algn="ctr"/>
            <a:r>
              <a:rPr lang="fr-FR" sz="2000" dirty="0"/>
              <a:t>Animateur socio-culturel</a:t>
            </a:r>
          </a:p>
          <a:p>
            <a:pPr algn="ctr"/>
            <a:r>
              <a:rPr lang="fr-FR" sz="2000" dirty="0"/>
              <a:t>Gestion et organisation d’événements</a:t>
            </a:r>
          </a:p>
          <a:p>
            <a:pPr algn="ctr"/>
            <a:r>
              <a:rPr lang="fr-FR" sz="2000" dirty="0"/>
              <a:t>Administrateur de salle</a:t>
            </a:r>
          </a:p>
          <a:p>
            <a:pPr algn="ctr"/>
            <a:r>
              <a:rPr lang="fr-FR" sz="2000" dirty="0"/>
              <a:t>Gestion de lieux culturels</a:t>
            </a:r>
          </a:p>
        </p:txBody>
      </p:sp>
      <p:sp>
        <p:nvSpPr>
          <p:cNvPr id="11" name="Titre 1">
            <a:extLst>
              <a:ext uri="{FF2B5EF4-FFF2-40B4-BE49-F238E27FC236}">
                <a16:creationId xmlns:a16="http://schemas.microsoft.com/office/drawing/2014/main" id="{C4628B0E-35F2-47A0-8802-2124C0A978CE}"/>
              </a:ext>
            </a:extLst>
          </p:cNvPr>
          <p:cNvSpPr txBox="1">
            <a:spLocks/>
          </p:cNvSpPr>
          <p:nvPr/>
        </p:nvSpPr>
        <p:spPr bwMode="gray">
          <a:xfrm>
            <a:off x="5597365" y="1496511"/>
            <a:ext cx="3341943" cy="409248"/>
          </a:xfrm>
          <a:prstGeom prst="rect">
            <a:avLst/>
          </a:prstGeom>
        </p:spPr>
        <p:txBody>
          <a:bodyPr vert="horz" lIns="0" tIns="0" rIns="0" bIns="0" rtlCol="0" anchor="t" anchorCtr="0">
            <a:noAutofit/>
          </a:bodyPr>
          <a:lst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a:lstStyle>
          <a:p>
            <a:r>
              <a:rPr lang="fr-FR" dirty="0" smtClean="0"/>
              <a:t> Bac Techno S2TMD</a:t>
            </a:r>
            <a:endParaRPr lang="fr-FR" dirty="0"/>
          </a:p>
        </p:txBody>
      </p:sp>
      <p:sp>
        <p:nvSpPr>
          <p:cNvPr id="12" name="Titre 1">
            <a:extLst>
              <a:ext uri="{FF2B5EF4-FFF2-40B4-BE49-F238E27FC236}">
                <a16:creationId xmlns:a16="http://schemas.microsoft.com/office/drawing/2014/main" id="{C4628B0E-35F2-47A0-8802-2124C0A978CE}"/>
              </a:ext>
            </a:extLst>
          </p:cNvPr>
          <p:cNvSpPr txBox="1">
            <a:spLocks/>
          </p:cNvSpPr>
          <p:nvPr/>
        </p:nvSpPr>
        <p:spPr bwMode="gray">
          <a:xfrm>
            <a:off x="907756" y="1482955"/>
            <a:ext cx="3341943" cy="409248"/>
          </a:xfrm>
          <a:prstGeom prst="rect">
            <a:avLst/>
          </a:prstGeom>
        </p:spPr>
        <p:txBody>
          <a:bodyPr vert="horz" lIns="0" tIns="0" rIns="0" bIns="0" rtlCol="0" anchor="t" anchorCtr="0">
            <a:noAutofit/>
          </a:bodyPr>
          <a:lstStyle>
            <a:lvl1pPr algn="l" defTabSz="914378" rtl="0" eaLnBrk="1" latinLnBrk="0" hangingPunct="1">
              <a:lnSpc>
                <a:spcPct val="90000"/>
              </a:lnSpc>
              <a:spcBef>
                <a:spcPct val="0"/>
              </a:spcBef>
              <a:buNone/>
              <a:defRPr sz="2550" b="1" kern="1200">
                <a:solidFill>
                  <a:schemeClr val="tx1"/>
                </a:solidFill>
                <a:latin typeface="+mj-lt"/>
                <a:ea typeface="+mj-ea"/>
                <a:cs typeface="+mj-cs"/>
              </a:defRPr>
            </a:lvl1pPr>
          </a:lstStyle>
          <a:p>
            <a:r>
              <a:rPr lang="fr-FR" dirty="0" smtClean="0"/>
              <a:t> Bac Techno STD2A</a:t>
            </a:r>
            <a:endParaRPr lang="fr-FR" dirty="0"/>
          </a:p>
        </p:txBody>
      </p:sp>
      <p:sp>
        <p:nvSpPr>
          <p:cNvPr id="13" name="Rectangle : coins arrondis 8">
            <a:extLst>
              <a:ext uri="{FF2B5EF4-FFF2-40B4-BE49-F238E27FC236}">
                <a16:creationId xmlns:a16="http://schemas.microsoft.com/office/drawing/2014/main" id="{88F34499-86F4-4FF9-B6F6-8A9C5CC78410}"/>
              </a:ext>
            </a:extLst>
          </p:cNvPr>
          <p:cNvSpPr/>
          <p:nvPr/>
        </p:nvSpPr>
        <p:spPr>
          <a:xfrm>
            <a:off x="776536" y="2109451"/>
            <a:ext cx="3604384" cy="390607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sz="2000" dirty="0" smtClean="0"/>
              <a:t>Professeur</a:t>
            </a:r>
          </a:p>
          <a:p>
            <a:pPr algn="ctr"/>
            <a:endParaRPr lang="fr-FR" sz="2000" dirty="0"/>
          </a:p>
          <a:p>
            <a:pPr algn="ctr"/>
            <a:r>
              <a:rPr lang="fr-FR" sz="2000" dirty="0" smtClean="0"/>
              <a:t>Designer</a:t>
            </a:r>
          </a:p>
          <a:p>
            <a:pPr algn="ctr"/>
            <a:endParaRPr lang="fr-FR" sz="2000" dirty="0"/>
          </a:p>
          <a:p>
            <a:pPr algn="ctr"/>
            <a:r>
              <a:rPr lang="fr-FR" sz="2000" dirty="0" smtClean="0"/>
              <a:t>Graphisme</a:t>
            </a:r>
          </a:p>
          <a:p>
            <a:pPr algn="ctr"/>
            <a:endParaRPr lang="fr-FR" sz="2000" dirty="0"/>
          </a:p>
          <a:p>
            <a:pPr algn="ctr"/>
            <a:r>
              <a:rPr lang="fr-FR" sz="2000" dirty="0"/>
              <a:t>Communication </a:t>
            </a:r>
            <a:r>
              <a:rPr lang="fr-FR" sz="2000" dirty="0" smtClean="0"/>
              <a:t>visuelle</a:t>
            </a:r>
          </a:p>
          <a:p>
            <a:pPr algn="ctr"/>
            <a:endParaRPr lang="fr-FR" sz="2000" dirty="0"/>
          </a:p>
          <a:p>
            <a:pPr algn="ctr"/>
            <a:r>
              <a:rPr lang="fr-FR" sz="2000" dirty="0"/>
              <a:t>Décoration d’intérieur</a:t>
            </a:r>
          </a:p>
          <a:p>
            <a:pPr algn="ctr"/>
            <a:endParaRPr lang="fr-FR" sz="2400" dirty="0"/>
          </a:p>
        </p:txBody>
      </p:sp>
    </p:spTree>
    <p:extLst>
      <p:ext uri="{BB962C8B-B14F-4D97-AF65-F5344CB8AC3E}">
        <p14:creationId xmlns:p14="http://schemas.microsoft.com/office/powerpoint/2010/main" val="1267103609"/>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5"/>
          <p:cNvSpPr>
            <a:spLocks noGrp="1"/>
          </p:cNvSpPr>
          <p:nvPr>
            <p:ph type="title"/>
          </p:nvPr>
        </p:nvSpPr>
        <p:spPr/>
        <p:txBody>
          <a:bodyPr/>
          <a:lstStyle/>
          <a:p>
            <a:pPr marL="0" indent="0" algn="ctr">
              <a:buNone/>
            </a:pPr>
            <a:r>
              <a:rPr lang="fr-FR" dirty="0" smtClean="0"/>
              <a:t>Création du collectif ‘ Horizon sciences 2020 » ( réflexions et actions )</a:t>
            </a:r>
            <a:br>
              <a:rPr lang="fr-FR" dirty="0" smtClean="0"/>
            </a:br>
            <a:r>
              <a:rPr lang="fr-FR" dirty="0" smtClean="0"/>
              <a:t> </a:t>
            </a:r>
            <a:br>
              <a:rPr lang="fr-FR" dirty="0" smtClean="0"/>
            </a:br>
            <a:r>
              <a:rPr lang="fr-FR" sz="2800" dirty="0" smtClean="0"/>
              <a:t>à l’initiative des IPR de sciences et de STI de l’académie de Lyon</a:t>
            </a:r>
            <a:br>
              <a:rPr lang="fr-FR" sz="2800" dirty="0" smtClean="0"/>
            </a:br>
            <a:endParaRPr lang="fr-FR" sz="2800" dirty="0"/>
          </a:p>
        </p:txBody>
      </p:sp>
      <p:sp>
        <p:nvSpPr>
          <p:cNvPr id="11" name="Espace réservé du numéro de diapositive 10"/>
          <p:cNvSpPr>
            <a:spLocks noGrp="1"/>
          </p:cNvSpPr>
          <p:nvPr>
            <p:ph type="sldNum" sz="quarter" idx="12"/>
          </p:nvPr>
        </p:nvSpPr>
        <p:spPr/>
        <p:txBody>
          <a:bodyPr/>
          <a:lstStyle/>
          <a:p>
            <a:fld id="{733122C9-A0B9-462F-8757-0847AD287B63}" type="slidenum">
              <a:rPr lang="fr-FR" smtClean="0"/>
              <a:pPr/>
              <a:t>31</a:t>
            </a:fld>
            <a:endParaRPr lang="fr-FR" dirty="0"/>
          </a:p>
        </p:txBody>
      </p:sp>
      <p:sp>
        <p:nvSpPr>
          <p:cNvPr id="7"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8"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extLst>
      <p:ext uri="{BB962C8B-B14F-4D97-AF65-F5344CB8AC3E}">
        <p14:creationId xmlns:p14="http://schemas.microsoft.com/office/powerpoint/2010/main" val="2697663042"/>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53268" y="141860"/>
            <a:ext cx="944166" cy="1171575"/>
          </a:xfrm>
          <a:prstGeom prst="rect">
            <a:avLst/>
          </a:prstGeom>
        </p:spPr>
      </p:pic>
      <p:sp>
        <p:nvSpPr>
          <p:cNvPr id="8" name="ZoneTexte 7"/>
          <p:cNvSpPr txBox="1"/>
          <p:nvPr/>
        </p:nvSpPr>
        <p:spPr>
          <a:xfrm>
            <a:off x="287593" y="1480716"/>
            <a:ext cx="9526537" cy="2308324"/>
          </a:xfrm>
          <a:prstGeom prst="rect">
            <a:avLst/>
          </a:prstGeom>
          <a:noFill/>
          <a:ln w="19050">
            <a:solidFill>
              <a:srgbClr val="FF0000"/>
            </a:solidFill>
          </a:ln>
        </p:spPr>
        <p:txBody>
          <a:bodyPr wrap="square" rtlCol="0">
            <a:spAutoFit/>
          </a:bodyPr>
          <a:lstStyle/>
          <a:p>
            <a:pPr marL="285750" indent="-285750">
              <a:buFontTx/>
              <a:buChar char="-"/>
            </a:pPr>
            <a:r>
              <a:rPr lang="fr-FR" sz="2400" b="1" dirty="0" smtClean="0">
                <a:latin typeface="Arial" panose="020B0604020202020204" pitchFamily="34" charset="0"/>
                <a:cs typeface="Arial" panose="020B0604020202020204" pitchFamily="34" charset="0"/>
              </a:rPr>
              <a:t>Quels enjeux ?</a:t>
            </a:r>
          </a:p>
          <a:p>
            <a:pPr marL="742950" lvl="1" indent="-285750">
              <a:buFontTx/>
              <a:buChar char="-"/>
            </a:pPr>
            <a:r>
              <a:rPr lang="fr-FR" sz="2400" dirty="0" smtClean="0">
                <a:latin typeface="Arial" panose="020B0604020202020204" pitchFamily="34" charset="0"/>
                <a:cs typeface="Arial" panose="020B0604020202020204" pitchFamily="34" charset="0"/>
              </a:rPr>
              <a:t>1</a:t>
            </a:r>
            <a:r>
              <a:rPr lang="fr-FR" sz="2400" baseline="30000" dirty="0" smtClean="0">
                <a:latin typeface="Arial" panose="020B0604020202020204" pitchFamily="34" charset="0"/>
                <a:cs typeface="Arial" panose="020B0604020202020204" pitchFamily="34" charset="0"/>
              </a:rPr>
              <a:t>er</a:t>
            </a:r>
            <a:r>
              <a:rPr lang="fr-FR" sz="2400" dirty="0" smtClean="0">
                <a:latin typeface="Arial" panose="020B0604020202020204" pitchFamily="34" charset="0"/>
                <a:cs typeface="Arial" panose="020B0604020202020204" pitchFamily="34" charset="0"/>
              </a:rPr>
              <a:t> degré : sciences et technologies, cycle 3</a:t>
            </a:r>
          </a:p>
          <a:p>
            <a:pPr marL="742950" lvl="1" indent="-285750">
              <a:buFontTx/>
              <a:buChar char="-"/>
            </a:pPr>
            <a:r>
              <a:rPr lang="fr-FR" sz="2400" dirty="0" smtClean="0">
                <a:latin typeface="Arial" panose="020B0604020202020204" pitchFamily="34" charset="0"/>
                <a:cs typeface="Arial" panose="020B0604020202020204" pitchFamily="34" charset="0"/>
              </a:rPr>
              <a:t>2</a:t>
            </a:r>
            <a:r>
              <a:rPr lang="fr-FR" sz="2400" baseline="30000" dirty="0" smtClean="0">
                <a:latin typeface="Arial" panose="020B0604020202020204" pitchFamily="34" charset="0"/>
                <a:cs typeface="Arial" panose="020B0604020202020204" pitchFamily="34" charset="0"/>
              </a:rPr>
              <a:t>nd</a:t>
            </a:r>
            <a:r>
              <a:rPr lang="fr-FR" sz="2400" dirty="0" smtClean="0">
                <a:latin typeface="Arial" panose="020B0604020202020204" pitchFamily="34" charset="0"/>
                <a:cs typeface="Arial" panose="020B0604020202020204" pitchFamily="34" charset="0"/>
              </a:rPr>
              <a:t> degré : SVT, STI, PC, à venir : Maths et Biotechnologie</a:t>
            </a:r>
          </a:p>
          <a:p>
            <a:pPr marL="742950" lvl="1" indent="-285750">
              <a:buFontTx/>
              <a:buChar char="-"/>
            </a:pPr>
            <a:r>
              <a:rPr lang="fr-FR" sz="2400" dirty="0" smtClean="0">
                <a:latin typeface="Arial" panose="020B0604020202020204" pitchFamily="34" charset="0"/>
                <a:cs typeface="Arial" panose="020B0604020202020204" pitchFamily="34" charset="0"/>
              </a:rPr>
              <a:t>Supérieur : formation continuum master MEEF – T3, orientation voie sciences &amp; technologies, enseignement en BTS</a:t>
            </a:r>
          </a:p>
          <a:p>
            <a:pPr marL="742950" lvl="1" indent="-285750">
              <a:buFontTx/>
              <a:buChar char="-"/>
            </a:pPr>
            <a:r>
              <a:rPr lang="fr-FR" sz="2400" dirty="0" smtClean="0">
                <a:latin typeface="Arial" panose="020B0604020202020204" pitchFamily="34" charset="0"/>
                <a:cs typeface="Arial" panose="020B0604020202020204" pitchFamily="34" charset="0"/>
              </a:rPr>
              <a:t>Orientation : DRAIO, CMVT, IUT</a:t>
            </a:r>
          </a:p>
        </p:txBody>
      </p:sp>
      <p:sp>
        <p:nvSpPr>
          <p:cNvPr id="9" name="ZoneTexte 8"/>
          <p:cNvSpPr txBox="1"/>
          <p:nvPr/>
        </p:nvSpPr>
        <p:spPr>
          <a:xfrm>
            <a:off x="287593" y="3832440"/>
            <a:ext cx="9526537" cy="2369880"/>
          </a:xfrm>
          <a:prstGeom prst="rect">
            <a:avLst/>
          </a:prstGeom>
          <a:noFill/>
          <a:ln w="19050">
            <a:solidFill>
              <a:srgbClr val="FF0000"/>
            </a:solidFill>
          </a:ln>
        </p:spPr>
        <p:txBody>
          <a:bodyPr wrap="square" rtlCol="0">
            <a:spAutoFit/>
          </a:bodyPr>
          <a:lstStyle/>
          <a:p>
            <a:pPr marL="285750" indent="-285750">
              <a:buFontTx/>
              <a:buChar char="-"/>
            </a:pPr>
            <a:r>
              <a:rPr lang="fr-FR" sz="2800" b="1" dirty="0" smtClean="0">
                <a:latin typeface="Arial" panose="020B0604020202020204" pitchFamily="34" charset="0"/>
                <a:cs typeface="Arial" panose="020B0604020202020204" pitchFamily="34" charset="0"/>
              </a:rPr>
              <a:t> </a:t>
            </a:r>
            <a:r>
              <a:rPr lang="fr-FR" sz="2400" b="1" dirty="0" smtClean="0">
                <a:latin typeface="Arial" panose="020B0604020202020204" pitchFamily="34" charset="0"/>
                <a:cs typeface="Arial" panose="020B0604020202020204" pitchFamily="34" charset="0"/>
              </a:rPr>
              <a:t>Quelles collaborations ?</a:t>
            </a:r>
          </a:p>
          <a:p>
            <a:pPr marL="742950" lvl="1" indent="-285750">
              <a:buFontTx/>
              <a:buChar char="-"/>
            </a:pPr>
            <a:r>
              <a:rPr lang="fr-FR" sz="2400" dirty="0" err="1" smtClean="0">
                <a:latin typeface="Arial" panose="020B0604020202020204" pitchFamily="34" charset="0"/>
                <a:cs typeface="Arial" panose="020B0604020202020204" pitchFamily="34" charset="0"/>
              </a:rPr>
              <a:t>INSPé</a:t>
            </a:r>
            <a:endParaRPr lang="fr-FR" sz="2400" dirty="0" smtClean="0">
              <a:latin typeface="Arial" panose="020B0604020202020204" pitchFamily="34" charset="0"/>
              <a:cs typeface="Arial" panose="020B0604020202020204" pitchFamily="34" charset="0"/>
            </a:endParaRPr>
          </a:p>
          <a:p>
            <a:pPr marL="742950" lvl="1" indent="-285750">
              <a:buFontTx/>
              <a:buChar char="-"/>
            </a:pPr>
            <a:r>
              <a:rPr lang="fr-FR" sz="2400" dirty="0" smtClean="0">
                <a:latin typeface="Arial" panose="020B0604020202020204" pitchFamily="34" charset="0"/>
                <a:cs typeface="Arial" panose="020B0604020202020204" pitchFamily="34" charset="0"/>
              </a:rPr>
              <a:t>Universitaires</a:t>
            </a:r>
          </a:p>
          <a:p>
            <a:pPr marL="742950" lvl="1" indent="-285750">
              <a:buFontTx/>
              <a:buChar char="-"/>
            </a:pPr>
            <a:r>
              <a:rPr lang="fr-FR" sz="2400" dirty="0" smtClean="0">
                <a:latin typeface="Arial" panose="020B0604020202020204" pitchFamily="34" charset="0"/>
                <a:cs typeface="Arial" panose="020B0604020202020204" pitchFamily="34" charset="0"/>
              </a:rPr>
              <a:t>Rectorat : IEN 1</a:t>
            </a:r>
            <a:r>
              <a:rPr lang="fr-FR" sz="2400" baseline="30000" dirty="0" smtClean="0">
                <a:latin typeface="Arial" panose="020B0604020202020204" pitchFamily="34" charset="0"/>
                <a:cs typeface="Arial" panose="020B0604020202020204" pitchFamily="34" charset="0"/>
              </a:rPr>
              <a:t>er</a:t>
            </a:r>
            <a:r>
              <a:rPr lang="fr-FR" sz="2400" dirty="0" smtClean="0">
                <a:latin typeface="Arial" panose="020B0604020202020204" pitchFamily="34" charset="0"/>
                <a:cs typeface="Arial" panose="020B0604020202020204" pitchFamily="34" charset="0"/>
              </a:rPr>
              <a:t> degré, IA-IPR, à venir IEN ET-EG, DRAIO, CMVT, IEN IO, CAST, référent sciences et technologies</a:t>
            </a:r>
          </a:p>
          <a:p>
            <a:pPr marL="742950" lvl="1" indent="-285750">
              <a:buFontTx/>
              <a:buChar char="-"/>
            </a:pPr>
            <a:r>
              <a:rPr lang="fr-FR" sz="2400" dirty="0" smtClean="0">
                <a:latin typeface="Arial" panose="020B0604020202020204" pitchFamily="34" charset="0"/>
                <a:cs typeface="Arial" panose="020B0604020202020204" pitchFamily="34" charset="0"/>
              </a:rPr>
              <a:t>Enseignants, CMI, </a:t>
            </a:r>
            <a:r>
              <a:rPr lang="fr-FR" sz="2400" dirty="0" err="1" smtClean="0">
                <a:latin typeface="Arial" panose="020B0604020202020204" pitchFamily="34" charset="0"/>
                <a:cs typeface="Arial" panose="020B0604020202020204" pitchFamily="34" charset="0"/>
              </a:rPr>
              <a:t>PsyEN</a:t>
            </a:r>
            <a:endParaRPr lang="fr-FR" sz="2400" dirty="0" smtClean="0">
              <a:latin typeface="Arial" panose="020B0604020202020204" pitchFamily="34" charset="0"/>
              <a:cs typeface="Arial" panose="020B0604020202020204" pitchFamily="34" charset="0"/>
            </a:endParaRPr>
          </a:p>
        </p:txBody>
      </p:sp>
      <p:sp>
        <p:nvSpPr>
          <p:cNvPr id="10" name="Rectangle 9"/>
          <p:cNvSpPr/>
          <p:nvPr/>
        </p:nvSpPr>
        <p:spPr>
          <a:xfrm>
            <a:off x="1352601" y="693265"/>
            <a:ext cx="8193985" cy="646331"/>
          </a:xfrm>
          <a:prstGeom prst="rect">
            <a:avLst/>
          </a:prstGeom>
        </p:spPr>
        <p:txBody>
          <a:bodyPr wrap="square">
            <a:spAutoFit/>
          </a:bodyPr>
          <a:lstStyle/>
          <a:p>
            <a:pPr marL="285750" lvl="0" indent="-285750"/>
            <a:r>
              <a:rPr lang="fr-FR" sz="3600" b="1" dirty="0" smtClean="0">
                <a:solidFill>
                  <a:prstClr val="black"/>
                </a:solidFill>
                <a:latin typeface="Arial" panose="020B0604020202020204" pitchFamily="34" charset="0"/>
                <a:cs typeface="Arial" panose="020B0604020202020204" pitchFamily="34" charset="0"/>
              </a:rPr>
              <a:t>Collectif « Horizon sciences 2030 »  </a:t>
            </a:r>
          </a:p>
        </p:txBody>
      </p:sp>
      <p:sp>
        <p:nvSpPr>
          <p:cNvPr id="11" name="Espace réservé de la date 6"/>
          <p:cNvSpPr>
            <a:spLocks noGrp="1"/>
          </p:cNvSpPr>
          <p:nvPr>
            <p:ph type="dt" sz="half" idx="10"/>
          </p:nvPr>
        </p:nvSpPr>
        <p:spPr>
          <a:xfrm>
            <a:off x="6753200" y="6378000"/>
            <a:ext cx="1267500" cy="480000"/>
          </a:xfrm>
        </p:spPr>
        <p:txBody>
          <a:bodyPr/>
          <a:lstStyle/>
          <a:p>
            <a:pPr algn="r"/>
            <a:fld id="{733122C9-A0B9-462F-8757-0847AD287B63}" type="slidenum">
              <a:rPr lang="fr-FR"/>
              <a:pPr algn="r"/>
              <a:t>32</a:t>
            </a:fld>
            <a:endParaRPr lang="fr-FR" cap="all" dirty="0"/>
          </a:p>
        </p:txBody>
      </p:sp>
      <p:sp>
        <p:nvSpPr>
          <p:cNvPr id="7" name="Espace réservé de la date 6"/>
          <p:cNvSpPr txBox="1">
            <a:spLocks/>
          </p:cNvSpPr>
          <p:nvPr/>
        </p:nvSpPr>
        <p:spPr bwMode="gray">
          <a:xfrm>
            <a:off x="8248500" y="6378000"/>
            <a:ext cx="1267500" cy="480000"/>
          </a:xfrm>
          <a:prstGeom prst="rect">
            <a:avLst/>
          </a:prstGeom>
        </p:spPr>
        <p:txBody>
          <a:bodyPr vert="horz" lIns="0" tIns="0" rIns="0" bIns="0" rtlCol="0" anchor="ctr" anchorCtr="0">
            <a:noAutofit/>
          </a:bodyPr>
          <a:lstStyle>
            <a:defPPr>
              <a:defRPr lang="fr-FR"/>
            </a:defPPr>
            <a:lvl1pPr marL="0" algn="ct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cap="all" smtClean="0"/>
              <a:t>16/01/2024</a:t>
            </a:r>
            <a:endParaRPr lang="fr-FR" cap="all" dirty="0"/>
          </a:p>
        </p:txBody>
      </p:sp>
    </p:spTree>
    <p:extLst>
      <p:ext uri="{BB962C8B-B14F-4D97-AF65-F5344CB8AC3E}">
        <p14:creationId xmlns:p14="http://schemas.microsoft.com/office/powerpoint/2010/main" val="365052617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344488" y="134216"/>
            <a:ext cx="944166" cy="1171575"/>
          </a:xfrm>
          <a:prstGeom prst="rect">
            <a:avLst/>
          </a:prstGeom>
        </p:spPr>
      </p:pic>
      <p:sp>
        <p:nvSpPr>
          <p:cNvPr id="7" name="ZoneTexte 6"/>
          <p:cNvSpPr txBox="1"/>
          <p:nvPr/>
        </p:nvSpPr>
        <p:spPr>
          <a:xfrm>
            <a:off x="1416997" y="817548"/>
            <a:ext cx="7267730" cy="523220"/>
          </a:xfrm>
          <a:prstGeom prst="rect">
            <a:avLst/>
          </a:prstGeom>
          <a:noFill/>
          <a:ln w="19050">
            <a:solidFill>
              <a:srgbClr val="FF0000"/>
            </a:solidFill>
          </a:ln>
        </p:spPr>
        <p:txBody>
          <a:bodyPr wrap="square" rtlCol="0">
            <a:spAutoFit/>
          </a:bodyPr>
          <a:lstStyle/>
          <a:p>
            <a:pPr algn="ctr"/>
            <a:r>
              <a:rPr lang="fr-FR" sz="2800" b="1" dirty="0" smtClean="0">
                <a:solidFill>
                  <a:schemeClr val="accent1"/>
                </a:solidFill>
                <a:latin typeface="Arial" panose="020B0604020202020204" pitchFamily="34" charset="0"/>
                <a:cs typeface="Arial" panose="020B0604020202020204" pitchFamily="34" charset="0"/>
              </a:rPr>
              <a:t>Définition et objectifs du collectif</a:t>
            </a:r>
            <a:endParaRPr lang="fr-FR" sz="2800" b="1" dirty="0">
              <a:solidFill>
                <a:schemeClr val="accent1"/>
              </a:solidFill>
              <a:latin typeface="Arial" panose="020B0604020202020204" pitchFamily="34" charset="0"/>
              <a:cs typeface="Arial" panose="020B0604020202020204" pitchFamily="34" charset="0"/>
            </a:endParaRPr>
          </a:p>
        </p:txBody>
      </p:sp>
      <p:sp>
        <p:nvSpPr>
          <p:cNvPr id="8" name="ZoneTexte 7"/>
          <p:cNvSpPr txBox="1"/>
          <p:nvPr/>
        </p:nvSpPr>
        <p:spPr>
          <a:xfrm>
            <a:off x="452408" y="1451103"/>
            <a:ext cx="9215502" cy="2769989"/>
          </a:xfrm>
          <a:prstGeom prst="rect">
            <a:avLst/>
          </a:prstGeom>
          <a:noFill/>
          <a:ln w="19050">
            <a:solidFill>
              <a:srgbClr val="FF0000"/>
            </a:solidFill>
          </a:ln>
        </p:spPr>
        <p:txBody>
          <a:bodyPr wrap="square" rtlCol="0">
            <a:spAutoFit/>
          </a:bodyPr>
          <a:lstStyle/>
          <a:p>
            <a:pPr marL="285750" indent="-285750">
              <a:buFontTx/>
              <a:buChar char="-"/>
            </a:pPr>
            <a:r>
              <a:rPr lang="fr-FR" sz="2000" b="1" dirty="0" smtClean="0">
                <a:latin typeface="Arial" panose="020B0604020202020204" pitchFamily="34" charset="0"/>
                <a:cs typeface="Arial" panose="020B0604020202020204" pitchFamily="34" charset="0"/>
              </a:rPr>
              <a:t>Objectifs :</a:t>
            </a:r>
          </a:p>
          <a:p>
            <a:pPr marL="742950" lvl="1" indent="-285750">
              <a:buFontTx/>
              <a:buChar char="-"/>
            </a:pPr>
            <a:r>
              <a:rPr lang="fr-FR" b="1" dirty="0" smtClean="0">
                <a:solidFill>
                  <a:srgbClr val="FF0000"/>
                </a:solidFill>
                <a:latin typeface="Arial" panose="020B0604020202020204" pitchFamily="34" charset="0"/>
                <a:cs typeface="Arial" panose="020B0604020202020204" pitchFamily="34" charset="0"/>
              </a:rPr>
              <a:t>Penser et mettre en œuvre la formation initiale et continue interdisciplinaire</a:t>
            </a:r>
          </a:p>
          <a:p>
            <a:pPr marL="742950" lvl="1" indent="-285750">
              <a:buFontTx/>
              <a:buChar char="-"/>
            </a:pPr>
            <a:r>
              <a:rPr lang="fr-FR" dirty="0" smtClean="0">
                <a:latin typeface="Arial" panose="020B0604020202020204" pitchFamily="34" charset="0"/>
                <a:cs typeface="Arial" panose="020B0604020202020204" pitchFamily="34" charset="0"/>
              </a:rPr>
              <a:t>Structurer travail interdisciplinaire sciences (SVT, PC), maths, disciplines technologiques (biotechnologique, STI) du cycle 3 au post-bac, en pensant l’orientation des élèves</a:t>
            </a:r>
          </a:p>
          <a:p>
            <a:pPr marL="742950" lvl="1" indent="-285750">
              <a:buFontTx/>
              <a:buChar char="-"/>
            </a:pPr>
            <a:r>
              <a:rPr lang="fr-FR" dirty="0" smtClean="0">
                <a:latin typeface="Arial" panose="020B0604020202020204" pitchFamily="34" charset="0"/>
                <a:cs typeface="Arial" panose="020B0604020202020204" pitchFamily="34" charset="0"/>
              </a:rPr>
              <a:t>Répondre aux sollicitations voie technologique : France 2030, IUT, …</a:t>
            </a:r>
          </a:p>
          <a:p>
            <a:pPr marL="742950" lvl="1" indent="-285750">
              <a:buFontTx/>
              <a:buChar char="-"/>
            </a:pPr>
            <a:r>
              <a:rPr lang="fr-FR" dirty="0" smtClean="0">
                <a:latin typeface="Arial" panose="020B0604020202020204" pitchFamily="34" charset="0"/>
                <a:cs typeface="Arial" panose="020B0604020202020204" pitchFamily="34" charset="0"/>
              </a:rPr>
              <a:t>Répondre aux sollicitations nouveaux programmes programme interdisciplinaire (cycle 3, enseignement scientifiques, nouveaux programmes BTS industriels)</a:t>
            </a:r>
          </a:p>
          <a:p>
            <a:pPr marL="742950" lvl="1" indent="-285750">
              <a:buFontTx/>
              <a:buChar char="-"/>
            </a:pPr>
            <a:endParaRPr lang="fr-FR" sz="2800" dirty="0" smtClean="0">
              <a:latin typeface="Arial" panose="020B0604020202020204" pitchFamily="34" charset="0"/>
              <a:cs typeface="Arial" panose="020B0604020202020204" pitchFamily="34" charset="0"/>
            </a:endParaRPr>
          </a:p>
        </p:txBody>
      </p:sp>
      <p:sp>
        <p:nvSpPr>
          <p:cNvPr id="15" name="Espace réservé du contenu 14"/>
          <p:cNvSpPr>
            <a:spLocks noGrp="1"/>
          </p:cNvSpPr>
          <p:nvPr>
            <p:ph sz="quarter" idx="14"/>
          </p:nvPr>
        </p:nvSpPr>
        <p:spPr>
          <a:xfrm rot="10800000" flipV="1">
            <a:off x="452406" y="4305635"/>
            <a:ext cx="8983124" cy="1571636"/>
          </a:xfrm>
        </p:spPr>
        <p:txBody>
          <a:bodyPr/>
          <a:lstStyle/>
          <a:p>
            <a:r>
              <a:rPr lang="fr-FR" sz="1000" dirty="0" smtClean="0"/>
              <a:t> </a:t>
            </a:r>
            <a:r>
              <a:rPr lang="fr-FR" sz="1800" b="1" dirty="0" smtClean="0"/>
              <a:t>Mise en place de Groupe de travail débouchant sur des actions de formation:</a:t>
            </a:r>
            <a:endParaRPr lang="fr-FR" sz="1000" b="1" dirty="0" smtClean="0"/>
          </a:p>
          <a:p>
            <a:r>
              <a:rPr lang="fr-FR" sz="1600" dirty="0" smtClean="0"/>
              <a:t> GT 2</a:t>
            </a:r>
            <a:r>
              <a:rPr lang="fr-FR" sz="1600" baseline="30000" dirty="0" smtClean="0"/>
              <a:t>nde</a:t>
            </a:r>
            <a:r>
              <a:rPr lang="fr-FR" sz="1600" dirty="0" smtClean="0"/>
              <a:t> TT /  GT PCM ( Maths /Chimie-Physique/ GT Cycle 4/GT cycle 4/ GT BTS/ GT orientation Sciences et Technologie/ </a:t>
            </a:r>
            <a:r>
              <a:rPr lang="fr-FR" sz="1600" dirty="0" err="1" smtClean="0"/>
              <a:t>Gtenseignement</a:t>
            </a:r>
            <a:r>
              <a:rPr lang="fr-FR" sz="1600" dirty="0" smtClean="0"/>
              <a:t> scientifique / GT Liaison  inter-cycle sciences…</a:t>
            </a:r>
          </a:p>
          <a:p>
            <a:endParaRPr lang="fr-FR" sz="1600" dirty="0" smtClean="0"/>
          </a:p>
          <a:p>
            <a:r>
              <a:rPr lang="fr-FR" sz="1600" dirty="0" smtClean="0"/>
              <a:t>Missions réseau sciences et technologie (en appui avec les référents Technologie de collège).</a:t>
            </a:r>
          </a:p>
          <a:p>
            <a:endParaRPr lang="fr-FR" sz="1600" dirty="0" smtClean="0"/>
          </a:p>
        </p:txBody>
      </p:sp>
      <p:sp>
        <p:nvSpPr>
          <p:cNvPr id="9"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
        <p:nvSpPr>
          <p:cNvPr id="10" name="Espace réservé de la date 6"/>
          <p:cNvSpPr txBox="1">
            <a:spLocks/>
          </p:cNvSpPr>
          <p:nvPr/>
        </p:nvSpPr>
        <p:spPr bwMode="gray">
          <a:xfrm>
            <a:off x="6753200" y="6378000"/>
            <a:ext cx="1267500" cy="480000"/>
          </a:xfrm>
          <a:prstGeom prst="rect">
            <a:avLst/>
          </a:prstGeom>
        </p:spPr>
        <p:txBody>
          <a:bodyPr vert="horz" lIns="0" tIns="0" rIns="0" bIns="0" rtlCol="0" anchor="ctr" anchorCtr="0">
            <a:noAutofit/>
          </a:bodyPr>
          <a:lstStyle>
            <a:defPPr>
              <a:defRPr lang="fr-FR"/>
            </a:defPPr>
            <a:lvl1pPr marL="0" algn="ctr" defTabSz="914400" rtl="0" eaLnBrk="1" latinLnBrk="0" hangingPunct="1">
              <a:defRPr sz="750" b="1"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fld id="{733122C9-A0B9-462F-8757-0847AD287B63}" type="slidenum">
              <a:rPr lang="fr-FR" smtClean="0"/>
              <a:pPr algn="r"/>
              <a:t>33</a:t>
            </a:fld>
            <a:endParaRPr lang="fr-FR" cap="all" dirty="0"/>
          </a:p>
        </p:txBody>
      </p:sp>
    </p:spTree>
    <p:extLst>
      <p:ext uri="{BB962C8B-B14F-4D97-AF65-F5344CB8AC3E}">
        <p14:creationId xmlns:p14="http://schemas.microsoft.com/office/powerpoint/2010/main" val="41084054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9999" y="1200000"/>
            <a:ext cx="9126000" cy="1148880"/>
          </a:xfrm>
        </p:spPr>
        <p:txBody>
          <a:bodyPr/>
          <a:lstStyle/>
          <a:p>
            <a:r>
              <a:rPr lang="fr-FR" dirty="0" smtClean="0"/>
              <a:t>Echanges sur les études supérieures (tables rondes)</a:t>
            </a:r>
            <a:br>
              <a:rPr lang="fr-FR" dirty="0" smtClean="0"/>
            </a:br>
            <a:r>
              <a:rPr lang="fr-FR" dirty="0" smtClean="0"/>
              <a:t> les parcours BTS, BUT, CPGE….</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34</a:t>
            </a:fld>
            <a:endParaRPr lang="fr-FR" dirty="0"/>
          </a:p>
        </p:txBody>
      </p:sp>
      <p:pic>
        <p:nvPicPr>
          <p:cNvPr id="8" name="Espace réservé du contenu 7"/>
          <p:cNvPicPr>
            <a:picLocks noGrp="1" noChangeAspect="1"/>
          </p:cNvPicPr>
          <p:nvPr>
            <p:ph sz="quarter" idx="14"/>
          </p:nvPr>
        </p:nvPicPr>
        <p:blipFill>
          <a:blip r:embed="rId2">
            <a:extLst>
              <a:ext uri="{28A0092B-C50C-407E-A947-70E740481C1C}">
                <a14:useLocalDpi xmlns:a14="http://schemas.microsoft.com/office/drawing/2010/main" val="0"/>
              </a:ext>
            </a:extLst>
          </a:blip>
          <a:stretch>
            <a:fillRect/>
          </a:stretch>
        </p:blipFill>
        <p:spPr>
          <a:xfrm>
            <a:off x="2309794" y="2643186"/>
            <a:ext cx="3292972" cy="2195315"/>
          </a:xfrm>
        </p:spPr>
      </p:pic>
      <p:sp>
        <p:nvSpPr>
          <p:cNvPr id="10" name="ZoneTexte 9"/>
          <p:cNvSpPr txBox="1"/>
          <p:nvPr/>
        </p:nvSpPr>
        <p:spPr>
          <a:xfrm rot="21162578">
            <a:off x="1064568" y="3140968"/>
            <a:ext cx="1656184" cy="369332"/>
          </a:xfrm>
          <a:prstGeom prst="rect">
            <a:avLst/>
          </a:prstGeom>
          <a:noFill/>
        </p:spPr>
        <p:txBody>
          <a:bodyPr wrap="square" rtlCol="0">
            <a:spAutoFit/>
          </a:bodyPr>
          <a:lstStyle/>
          <a:p>
            <a:r>
              <a:rPr lang="fr-FR" dirty="0"/>
              <a:t>R</a:t>
            </a:r>
            <a:r>
              <a:rPr lang="fr-FR" dirty="0" smtClean="0"/>
              <a:t>ecrutement</a:t>
            </a:r>
            <a:endParaRPr lang="fr-FR" dirty="0"/>
          </a:p>
        </p:txBody>
      </p:sp>
      <p:sp>
        <p:nvSpPr>
          <p:cNvPr id="11" name="ZoneTexte 10"/>
          <p:cNvSpPr txBox="1"/>
          <p:nvPr/>
        </p:nvSpPr>
        <p:spPr>
          <a:xfrm rot="1067627">
            <a:off x="6970085" y="4030414"/>
            <a:ext cx="1656184" cy="369332"/>
          </a:xfrm>
          <a:prstGeom prst="rect">
            <a:avLst/>
          </a:prstGeom>
          <a:noFill/>
        </p:spPr>
        <p:txBody>
          <a:bodyPr wrap="square" rtlCol="0">
            <a:spAutoFit/>
          </a:bodyPr>
          <a:lstStyle/>
          <a:p>
            <a:r>
              <a:rPr lang="fr-FR" dirty="0" smtClean="0"/>
              <a:t>Passerelle</a:t>
            </a:r>
            <a:endParaRPr lang="fr-FR" dirty="0"/>
          </a:p>
        </p:txBody>
      </p:sp>
      <p:sp>
        <p:nvSpPr>
          <p:cNvPr id="12" name="ZoneTexte 11"/>
          <p:cNvSpPr txBox="1"/>
          <p:nvPr/>
        </p:nvSpPr>
        <p:spPr>
          <a:xfrm rot="769104">
            <a:off x="1058469" y="4472864"/>
            <a:ext cx="1656184" cy="369332"/>
          </a:xfrm>
          <a:prstGeom prst="rect">
            <a:avLst/>
          </a:prstGeom>
          <a:noFill/>
        </p:spPr>
        <p:txBody>
          <a:bodyPr wrap="square" rtlCol="0">
            <a:spAutoFit/>
          </a:bodyPr>
          <a:lstStyle/>
          <a:p>
            <a:r>
              <a:rPr lang="fr-FR" dirty="0"/>
              <a:t>P</a:t>
            </a:r>
            <a:r>
              <a:rPr lang="fr-FR" dirty="0" smtClean="0"/>
              <a:t>édagogie</a:t>
            </a:r>
            <a:endParaRPr lang="fr-FR" dirty="0"/>
          </a:p>
        </p:txBody>
      </p:sp>
      <p:sp>
        <p:nvSpPr>
          <p:cNvPr id="13" name="ZoneTexte 12"/>
          <p:cNvSpPr txBox="1"/>
          <p:nvPr/>
        </p:nvSpPr>
        <p:spPr>
          <a:xfrm rot="20892953">
            <a:off x="6893549" y="5605774"/>
            <a:ext cx="2466297" cy="369332"/>
          </a:xfrm>
          <a:prstGeom prst="rect">
            <a:avLst/>
          </a:prstGeom>
          <a:noFill/>
        </p:spPr>
        <p:txBody>
          <a:bodyPr wrap="square" rtlCol="0">
            <a:spAutoFit/>
          </a:bodyPr>
          <a:lstStyle/>
          <a:p>
            <a:r>
              <a:rPr lang="fr-FR" dirty="0" smtClean="0"/>
              <a:t>Réussite et après…</a:t>
            </a:r>
            <a:endParaRPr lang="fr-FR" dirty="0"/>
          </a:p>
        </p:txBody>
      </p:sp>
      <p:sp>
        <p:nvSpPr>
          <p:cNvPr id="14" name="ZoneTexte 13"/>
          <p:cNvSpPr txBox="1"/>
          <p:nvPr/>
        </p:nvSpPr>
        <p:spPr>
          <a:xfrm rot="355298">
            <a:off x="2607918" y="5700344"/>
            <a:ext cx="2504407" cy="369332"/>
          </a:xfrm>
          <a:prstGeom prst="rect">
            <a:avLst/>
          </a:prstGeom>
          <a:noFill/>
        </p:spPr>
        <p:txBody>
          <a:bodyPr wrap="square" rtlCol="0">
            <a:spAutoFit/>
          </a:bodyPr>
          <a:lstStyle/>
          <a:p>
            <a:r>
              <a:rPr lang="fr-FR" dirty="0" smtClean="0"/>
              <a:t>Liaisons inter-cycles</a:t>
            </a:r>
            <a:endParaRPr lang="fr-FR" dirty="0"/>
          </a:p>
        </p:txBody>
      </p:sp>
      <p:sp>
        <p:nvSpPr>
          <p:cNvPr id="15" name="ZoneTexte 14"/>
          <p:cNvSpPr txBox="1"/>
          <p:nvPr/>
        </p:nvSpPr>
        <p:spPr>
          <a:xfrm rot="1052679">
            <a:off x="4983261" y="2833554"/>
            <a:ext cx="4163816" cy="369332"/>
          </a:xfrm>
          <a:prstGeom prst="rect">
            <a:avLst/>
          </a:prstGeom>
          <a:noFill/>
        </p:spPr>
        <p:txBody>
          <a:bodyPr wrap="square" rtlCol="0">
            <a:spAutoFit/>
          </a:bodyPr>
          <a:lstStyle/>
          <a:p>
            <a:r>
              <a:rPr lang="fr-FR" dirty="0" smtClean="0"/>
              <a:t>Trouver les bons interlocuteurs</a:t>
            </a:r>
            <a:endParaRPr lang="fr-FR" dirty="0"/>
          </a:p>
        </p:txBody>
      </p:sp>
      <p:sp>
        <p:nvSpPr>
          <p:cNvPr id="16"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sp>
        <p:nvSpPr>
          <p:cNvPr id="18" name="Espace réservé du texte 10"/>
          <p:cNvSpPr>
            <a:spLocks noGrp="1"/>
          </p:cNvSpPr>
          <p:nvPr>
            <p:ph type="body" sz="quarter" idx="13"/>
          </p:nvPr>
        </p:nvSpPr>
        <p:spPr/>
        <p:txBody>
          <a:bodyPr/>
          <a:lstStyle/>
          <a:p>
            <a:pPr marL="0" indent="0">
              <a:buNone/>
            </a:pPr>
            <a:r>
              <a:rPr lang="fr-FR" dirty="0"/>
              <a:t>3</a:t>
            </a:r>
            <a:r>
              <a:rPr lang="fr-FR" dirty="0" smtClean="0"/>
              <a:t>. Echanges autour des séries de la voie technologique</a:t>
            </a:r>
            <a:endParaRPr lang="fr-FR" dirty="0"/>
          </a:p>
        </p:txBody>
      </p:sp>
      <p:sp>
        <p:nvSpPr>
          <p:cNvPr id="19" name="ZoneTexte 18"/>
          <p:cNvSpPr txBox="1"/>
          <p:nvPr/>
        </p:nvSpPr>
        <p:spPr>
          <a:xfrm>
            <a:off x="380968" y="2214554"/>
            <a:ext cx="4429156" cy="369332"/>
          </a:xfrm>
          <a:prstGeom prst="rect">
            <a:avLst/>
          </a:prstGeom>
          <a:noFill/>
        </p:spPr>
        <p:txBody>
          <a:bodyPr wrap="square" rtlCol="0">
            <a:spAutoFit/>
          </a:bodyPr>
          <a:lstStyle/>
          <a:p>
            <a:r>
              <a:rPr lang="fr-FR" dirty="0" smtClean="0"/>
              <a:t>Quel profil élèves pour quel parcours? </a:t>
            </a:r>
            <a:endParaRPr lang="fr-FR" dirty="0"/>
          </a:p>
        </p:txBody>
      </p:sp>
      <p:sp>
        <p:nvSpPr>
          <p:cNvPr id="20" name="ZoneTexte 19"/>
          <p:cNvSpPr txBox="1"/>
          <p:nvPr/>
        </p:nvSpPr>
        <p:spPr>
          <a:xfrm>
            <a:off x="3383089" y="4844587"/>
            <a:ext cx="4000528" cy="369332"/>
          </a:xfrm>
          <a:prstGeom prst="rect">
            <a:avLst/>
          </a:prstGeom>
          <a:noFill/>
        </p:spPr>
        <p:txBody>
          <a:bodyPr wrap="square" rtlCol="0">
            <a:spAutoFit/>
          </a:bodyPr>
          <a:lstStyle/>
          <a:p>
            <a:r>
              <a:rPr lang="fr-FR" dirty="0" smtClean="0"/>
              <a:t>Les filles dans la voie technologique</a:t>
            </a:r>
            <a:endParaRPr lang="fr-FR" dirty="0"/>
          </a:p>
        </p:txBody>
      </p:sp>
      <p:sp>
        <p:nvSpPr>
          <p:cNvPr id="2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Sous-titre 8"/>
          <p:cNvSpPr>
            <a:spLocks noGrp="1"/>
          </p:cNvSpPr>
          <p:nvPr>
            <p:ph type="subTitle" idx="1"/>
          </p:nvPr>
        </p:nvSpPr>
        <p:spPr>
          <a:xfrm>
            <a:off x="632520" y="1052736"/>
            <a:ext cx="9001000" cy="5805264"/>
          </a:xfrm>
        </p:spPr>
        <p:txBody>
          <a:bodyPr>
            <a:noAutofit/>
          </a:bodyPr>
          <a:lstStyle/>
          <a:p>
            <a:pPr algn="l"/>
            <a:r>
              <a:rPr lang="fr-FR" sz="1200" b="1" dirty="0" smtClean="0">
                <a:solidFill>
                  <a:schemeClr val="tx1"/>
                </a:solidFill>
                <a:latin typeface="Marianne" panose="02000000000000000000" pitchFamily="2" charset="0"/>
              </a:rPr>
              <a:t>Groupe départemental pilotée par Mme l’inspectrice d’académie de l’Ain  en collaboration DRAIO, et le Chargé de Mission Voie technologique M. </a:t>
            </a:r>
            <a:r>
              <a:rPr lang="fr-FR" sz="1200" b="1" dirty="0" err="1" smtClean="0">
                <a:solidFill>
                  <a:schemeClr val="tx1"/>
                </a:solidFill>
                <a:latin typeface="Marianne" panose="02000000000000000000" pitchFamily="2" charset="0"/>
              </a:rPr>
              <a:t>Laurenson</a:t>
            </a:r>
            <a:r>
              <a:rPr lang="fr-FR" sz="1200" b="1" dirty="0" smtClean="0">
                <a:solidFill>
                  <a:schemeClr val="tx1"/>
                </a:solidFill>
                <a:latin typeface="Marianne" panose="02000000000000000000" pitchFamily="2" charset="0"/>
              </a:rPr>
              <a:t>, Mme l’Inspectrice de l’information Orientation :</a:t>
            </a:r>
          </a:p>
          <a:p>
            <a:pPr algn="l"/>
            <a:endParaRPr lang="fr-FR" sz="1200" b="1" dirty="0" smtClean="0">
              <a:solidFill>
                <a:schemeClr val="tx1"/>
              </a:solidFill>
              <a:latin typeface="Marianne" panose="02000000000000000000" pitchFamily="2" charset="0"/>
            </a:endParaRPr>
          </a:p>
          <a:p>
            <a:pPr algn="l"/>
            <a:r>
              <a:rPr lang="fr-FR" sz="1200" b="1" dirty="0" smtClean="0">
                <a:solidFill>
                  <a:schemeClr val="tx1"/>
                </a:solidFill>
                <a:latin typeface="Marianne" panose="02000000000000000000" pitchFamily="2" charset="0"/>
              </a:rPr>
              <a:t> </a:t>
            </a:r>
            <a:r>
              <a:rPr lang="fr-FR" sz="1100" b="1" dirty="0" smtClean="0">
                <a:solidFill>
                  <a:schemeClr val="tx1"/>
                </a:solidFill>
                <a:latin typeface="Marianne" panose="02000000000000000000" pitchFamily="2" charset="0"/>
              </a:rPr>
              <a:t>Représentants animateurs de bassin chefs d’établissement (collège/lycée ) : 2 personnes par Bassin (1 collège/1 Lycée) </a:t>
            </a:r>
          </a:p>
          <a:p>
            <a:pPr algn="l"/>
            <a:r>
              <a:rPr lang="fr-FR" sz="1100" b="1" dirty="0" smtClean="0">
                <a:solidFill>
                  <a:schemeClr val="tx1"/>
                </a:solidFill>
                <a:latin typeface="Marianne" panose="02000000000000000000" pitchFamily="2" charset="0"/>
              </a:rPr>
              <a:t>AIN EST  :</a:t>
            </a:r>
            <a:r>
              <a:rPr lang="fr-FR" sz="1100" dirty="0" smtClean="0">
                <a:solidFill>
                  <a:schemeClr val="tx1"/>
                </a:solidFill>
                <a:latin typeface="Marianne" panose="02000000000000000000" pitchFamily="2" charset="0"/>
              </a:rPr>
              <a:t> Olivier ALAUX - proviseur lycée St Exupéry </a:t>
            </a:r>
            <a:r>
              <a:rPr lang="fr-FR" sz="1100" dirty="0" err="1" smtClean="0">
                <a:solidFill>
                  <a:schemeClr val="tx1"/>
                </a:solidFill>
                <a:latin typeface="Marianne" panose="02000000000000000000" pitchFamily="2" charset="0"/>
              </a:rPr>
              <a:t>Valserhône</a:t>
            </a:r>
            <a:r>
              <a:rPr lang="fr-FR" sz="1100" dirty="0" smtClean="0">
                <a:solidFill>
                  <a:schemeClr val="tx1"/>
                </a:solidFill>
                <a:latin typeface="Marianne" panose="02000000000000000000" pitchFamily="2" charset="0"/>
              </a:rPr>
              <a:t> - Damien Henry-Jacques - principal du collège J. Prévert St </a:t>
            </a:r>
            <a:r>
              <a:rPr lang="fr-FR" sz="1100" dirty="0" err="1" smtClean="0">
                <a:solidFill>
                  <a:schemeClr val="tx1"/>
                </a:solidFill>
                <a:latin typeface="Marianne" panose="02000000000000000000" pitchFamily="2" charset="0"/>
              </a:rPr>
              <a:t>Genis</a:t>
            </a:r>
            <a:r>
              <a:rPr lang="fr-FR" sz="1100" dirty="0" smtClean="0">
                <a:solidFill>
                  <a:schemeClr val="tx1"/>
                </a:solidFill>
                <a:latin typeface="Marianne" panose="02000000000000000000" pitchFamily="2" charset="0"/>
              </a:rPr>
              <a:t> Pouilly - Sandra </a:t>
            </a:r>
            <a:r>
              <a:rPr lang="fr-FR" sz="1100" dirty="0" err="1" smtClean="0">
                <a:solidFill>
                  <a:schemeClr val="tx1"/>
                </a:solidFill>
                <a:latin typeface="Marianne" panose="02000000000000000000" pitchFamily="2" charset="0"/>
              </a:rPr>
              <a:t>Pitrat</a:t>
            </a:r>
            <a:r>
              <a:rPr lang="fr-FR" sz="1100" dirty="0" smtClean="0">
                <a:solidFill>
                  <a:schemeClr val="tx1"/>
                </a:solidFill>
                <a:latin typeface="Marianne" panose="02000000000000000000" pitchFamily="2" charset="0"/>
              </a:rPr>
              <a:t> - proviseure adjointe lycée X. Bichat Nantua (animatrice de Bassin) - Catherine Courtois - principale collège </a:t>
            </a:r>
            <a:r>
              <a:rPr lang="fr-FR" sz="1100" dirty="0" err="1" smtClean="0">
                <a:solidFill>
                  <a:schemeClr val="tx1"/>
                </a:solidFill>
                <a:latin typeface="Marianne" panose="02000000000000000000" pitchFamily="2" charset="0"/>
              </a:rPr>
              <a:t>Sixdenier</a:t>
            </a:r>
            <a:r>
              <a:rPr lang="fr-FR" sz="1100" dirty="0" smtClean="0">
                <a:solidFill>
                  <a:schemeClr val="tx1"/>
                </a:solidFill>
                <a:latin typeface="Marianne" panose="02000000000000000000" pitchFamily="2" charset="0"/>
              </a:rPr>
              <a:t> - </a:t>
            </a:r>
            <a:r>
              <a:rPr lang="fr-FR" sz="1100" dirty="0" err="1" smtClean="0">
                <a:solidFill>
                  <a:schemeClr val="tx1"/>
                </a:solidFill>
                <a:latin typeface="Marianne" panose="02000000000000000000" pitchFamily="2" charset="0"/>
              </a:rPr>
              <a:t>Hauteville</a:t>
            </a:r>
            <a:r>
              <a:rPr lang="fr-FR" sz="1100" dirty="0" smtClean="0">
                <a:solidFill>
                  <a:schemeClr val="tx1"/>
                </a:solidFill>
                <a:latin typeface="Marianne" panose="02000000000000000000" pitchFamily="2" charset="0"/>
              </a:rPr>
              <a:t> </a:t>
            </a:r>
          </a:p>
          <a:p>
            <a:pPr algn="l"/>
            <a:r>
              <a:rPr lang="fr-FR" sz="1100" b="1" dirty="0" smtClean="0">
                <a:solidFill>
                  <a:schemeClr val="tx1"/>
                </a:solidFill>
                <a:latin typeface="Marianne" panose="02000000000000000000" pitchFamily="2" charset="0"/>
              </a:rPr>
              <a:t>AIN OUEST : </a:t>
            </a:r>
            <a:r>
              <a:rPr lang="fr-FR" sz="1100" dirty="0" smtClean="0">
                <a:solidFill>
                  <a:schemeClr val="tx1"/>
                </a:solidFill>
                <a:latin typeface="Marianne" panose="02000000000000000000" pitchFamily="2" charset="0"/>
              </a:rPr>
              <a:t> Eliane </a:t>
            </a:r>
            <a:r>
              <a:rPr lang="fr-FR" sz="1100" dirty="0" err="1" smtClean="0">
                <a:solidFill>
                  <a:schemeClr val="tx1"/>
                </a:solidFill>
                <a:latin typeface="Marianne" panose="02000000000000000000" pitchFamily="2" charset="0"/>
              </a:rPr>
              <a:t>Magurno</a:t>
            </a:r>
            <a:r>
              <a:rPr lang="fr-FR" sz="1100" dirty="0" smtClean="0">
                <a:solidFill>
                  <a:schemeClr val="tx1"/>
                </a:solidFill>
                <a:latin typeface="Marianne" panose="02000000000000000000" pitchFamily="2" charset="0"/>
              </a:rPr>
              <a:t>-</a:t>
            </a:r>
            <a:r>
              <a:rPr lang="fr-FR" sz="1100" dirty="0" err="1" smtClean="0">
                <a:solidFill>
                  <a:schemeClr val="tx1"/>
                </a:solidFill>
                <a:latin typeface="Marianne" panose="02000000000000000000" pitchFamily="2" charset="0"/>
              </a:rPr>
              <a:t>Peinnet</a:t>
            </a:r>
            <a:r>
              <a:rPr lang="fr-FR" sz="1100" dirty="0" smtClean="0">
                <a:solidFill>
                  <a:schemeClr val="tx1"/>
                </a:solidFill>
                <a:latin typeface="Marianne" panose="02000000000000000000" pitchFamily="2" charset="0"/>
              </a:rPr>
              <a:t> - proviseure lycée Lalande Bourg-en-Bresse - Claire </a:t>
            </a:r>
            <a:r>
              <a:rPr lang="fr-FR" sz="1100" dirty="0" err="1" smtClean="0">
                <a:solidFill>
                  <a:schemeClr val="tx1"/>
                </a:solidFill>
                <a:latin typeface="Marianne" panose="02000000000000000000" pitchFamily="2" charset="0"/>
              </a:rPr>
              <a:t>Pelisson</a:t>
            </a:r>
            <a:r>
              <a:rPr lang="fr-FR" sz="1100" dirty="0" smtClean="0">
                <a:solidFill>
                  <a:schemeClr val="tx1"/>
                </a:solidFill>
                <a:latin typeface="Marianne" panose="02000000000000000000" pitchFamily="2" charset="0"/>
              </a:rPr>
              <a:t> - principale du collège V. </a:t>
            </a:r>
            <a:r>
              <a:rPr lang="fr-FR" sz="1100" dirty="0" err="1" smtClean="0">
                <a:solidFill>
                  <a:schemeClr val="tx1"/>
                </a:solidFill>
                <a:latin typeface="Marianne" panose="02000000000000000000" pitchFamily="2" charset="0"/>
              </a:rPr>
              <a:t>Daubié</a:t>
            </a:r>
            <a:r>
              <a:rPr lang="fr-FR" sz="1100" dirty="0" smtClean="0">
                <a:solidFill>
                  <a:schemeClr val="tx1"/>
                </a:solidFill>
                <a:latin typeface="Marianne" panose="02000000000000000000" pitchFamily="2" charset="0"/>
              </a:rPr>
              <a:t> Bourg-en-Bresse</a:t>
            </a:r>
          </a:p>
          <a:p>
            <a:pPr algn="l"/>
            <a:r>
              <a:rPr lang="fr-FR" sz="1100" b="1" dirty="0" smtClean="0">
                <a:solidFill>
                  <a:schemeClr val="tx1"/>
                </a:solidFill>
                <a:latin typeface="Marianne" panose="02000000000000000000" pitchFamily="2" charset="0"/>
              </a:rPr>
              <a:t>AIN SUD : </a:t>
            </a:r>
            <a:r>
              <a:rPr lang="fr-FR" sz="1100" dirty="0" smtClean="0">
                <a:solidFill>
                  <a:schemeClr val="tx1"/>
                </a:solidFill>
                <a:latin typeface="Marianne" panose="02000000000000000000" pitchFamily="2" charset="0"/>
              </a:rPr>
              <a:t>- Anne Antoni - principale du collège M. Aymé </a:t>
            </a:r>
            <a:r>
              <a:rPr lang="fr-FR" sz="1100" dirty="0" err="1" smtClean="0">
                <a:solidFill>
                  <a:schemeClr val="tx1"/>
                </a:solidFill>
                <a:latin typeface="Marianne" panose="02000000000000000000" pitchFamily="2" charset="0"/>
              </a:rPr>
              <a:t>Dagneux</a:t>
            </a:r>
            <a:r>
              <a:rPr lang="fr-FR" sz="1100" dirty="0" smtClean="0">
                <a:solidFill>
                  <a:schemeClr val="tx1"/>
                </a:solidFill>
                <a:latin typeface="Marianne" panose="02000000000000000000" pitchFamily="2" charset="0"/>
              </a:rPr>
              <a:t> - Magali </a:t>
            </a:r>
            <a:r>
              <a:rPr lang="fr-FR" sz="1100" dirty="0" err="1" smtClean="0">
                <a:solidFill>
                  <a:schemeClr val="tx1"/>
                </a:solidFill>
                <a:latin typeface="Marianne" panose="02000000000000000000" pitchFamily="2" charset="0"/>
              </a:rPr>
              <a:t>Molinara</a:t>
            </a:r>
            <a:r>
              <a:rPr lang="fr-FR" sz="1100" dirty="0" smtClean="0">
                <a:solidFill>
                  <a:schemeClr val="tx1"/>
                </a:solidFill>
                <a:latin typeface="Marianne" panose="02000000000000000000" pitchFamily="2" charset="0"/>
              </a:rPr>
              <a:t> - principale du collège R. Vailland Poncin - Lydia </a:t>
            </a:r>
            <a:r>
              <a:rPr lang="fr-FR" sz="1100" dirty="0" err="1" smtClean="0">
                <a:solidFill>
                  <a:schemeClr val="tx1"/>
                </a:solidFill>
                <a:latin typeface="Marianne" panose="02000000000000000000" pitchFamily="2" charset="0"/>
              </a:rPr>
              <a:t>Dimier</a:t>
            </a:r>
            <a:r>
              <a:rPr lang="fr-FR" sz="1100" dirty="0" smtClean="0">
                <a:solidFill>
                  <a:schemeClr val="tx1"/>
                </a:solidFill>
                <a:latin typeface="Marianne" panose="02000000000000000000" pitchFamily="2" charset="0"/>
              </a:rPr>
              <a:t> - principale du collège de l’</a:t>
            </a:r>
            <a:r>
              <a:rPr lang="fr-FR" sz="1100" dirty="0" err="1" smtClean="0">
                <a:solidFill>
                  <a:schemeClr val="tx1"/>
                </a:solidFill>
                <a:latin typeface="Marianne" panose="02000000000000000000" pitchFamily="2" charset="0"/>
              </a:rPr>
              <a:t>Albarine</a:t>
            </a:r>
            <a:r>
              <a:rPr lang="fr-FR" sz="1100" dirty="0" smtClean="0">
                <a:solidFill>
                  <a:schemeClr val="tx1"/>
                </a:solidFill>
                <a:latin typeface="Marianne" panose="02000000000000000000" pitchFamily="2" charset="0"/>
              </a:rPr>
              <a:t> St Rambert en Bugey - Florence Perrin - principale du collège C. Claudel </a:t>
            </a:r>
            <a:r>
              <a:rPr lang="fr-FR" sz="1100" dirty="0" err="1" smtClean="0">
                <a:solidFill>
                  <a:schemeClr val="tx1"/>
                </a:solidFill>
                <a:latin typeface="Marianne" panose="02000000000000000000" pitchFamily="2" charset="0"/>
              </a:rPr>
              <a:t>Lagneux</a:t>
            </a:r>
            <a:r>
              <a:rPr lang="fr-FR" sz="1100" dirty="0" smtClean="0">
                <a:solidFill>
                  <a:schemeClr val="tx1"/>
                </a:solidFill>
                <a:latin typeface="Marianne" panose="02000000000000000000" pitchFamily="2" charset="0"/>
              </a:rPr>
              <a:t> - Joël </a:t>
            </a:r>
            <a:r>
              <a:rPr lang="fr-FR" sz="1100" dirty="0" err="1" smtClean="0">
                <a:solidFill>
                  <a:schemeClr val="tx1"/>
                </a:solidFill>
                <a:latin typeface="Marianne" panose="02000000000000000000" pitchFamily="2" charset="0"/>
              </a:rPr>
              <a:t>Gleyze</a:t>
            </a:r>
            <a:r>
              <a:rPr lang="fr-FR" sz="1100" dirty="0" smtClean="0">
                <a:solidFill>
                  <a:schemeClr val="tx1"/>
                </a:solidFill>
                <a:latin typeface="Marianne" panose="02000000000000000000" pitchFamily="2" charset="0"/>
              </a:rPr>
              <a:t> - proviseur lycée de la Côtière La </a:t>
            </a:r>
            <a:r>
              <a:rPr lang="fr-FR" sz="1100" dirty="0" err="1" smtClean="0">
                <a:solidFill>
                  <a:schemeClr val="tx1"/>
                </a:solidFill>
                <a:latin typeface="Marianne" panose="02000000000000000000" pitchFamily="2" charset="0"/>
              </a:rPr>
              <a:t>Boisse</a:t>
            </a:r>
            <a:r>
              <a:rPr lang="fr-FR" sz="1100" dirty="0" smtClean="0">
                <a:solidFill>
                  <a:schemeClr val="tx1"/>
                </a:solidFill>
                <a:latin typeface="Marianne" panose="02000000000000000000" pitchFamily="2" charset="0"/>
              </a:rPr>
              <a:t> - Liliane Lyonnais - proviseure lycée et LP du Bugey Belley </a:t>
            </a:r>
          </a:p>
          <a:p>
            <a:pPr algn="l"/>
            <a:endParaRPr lang="fr-FR" sz="1100" dirty="0" smtClean="0">
              <a:solidFill>
                <a:schemeClr val="tx1"/>
              </a:solidFill>
              <a:latin typeface="Marianne" panose="02000000000000000000" pitchFamily="2" charset="0"/>
            </a:endParaRPr>
          </a:p>
          <a:p>
            <a:pPr algn="l"/>
            <a:r>
              <a:rPr lang="fr-FR" sz="1100" b="1" dirty="0" smtClean="0">
                <a:solidFill>
                  <a:schemeClr val="tx1"/>
                </a:solidFill>
                <a:latin typeface="Marianne" panose="02000000000000000000" pitchFamily="2" charset="0"/>
              </a:rPr>
              <a:t> 1 référent SEGPA pour le département </a:t>
            </a:r>
            <a:r>
              <a:rPr lang="fr-FR" sz="1100" dirty="0" smtClean="0">
                <a:solidFill>
                  <a:schemeClr val="tx1"/>
                </a:solidFill>
                <a:latin typeface="Marianne" panose="02000000000000000000" pitchFamily="2" charset="0"/>
              </a:rPr>
              <a:t>: - Céline Rivière - DACS collège Ampère à Oyonnax</a:t>
            </a:r>
          </a:p>
          <a:p>
            <a:pPr algn="l"/>
            <a:endParaRPr lang="fr-FR" sz="1100" dirty="0" smtClean="0">
              <a:solidFill>
                <a:schemeClr val="tx1"/>
              </a:solidFill>
              <a:latin typeface="Marianne" panose="02000000000000000000" pitchFamily="2" charset="0"/>
            </a:endParaRPr>
          </a:p>
          <a:p>
            <a:pPr algn="l"/>
            <a:r>
              <a:rPr lang="fr-FR" sz="1100" b="1" dirty="0" smtClean="0">
                <a:solidFill>
                  <a:schemeClr val="tx1"/>
                </a:solidFill>
                <a:latin typeface="Marianne" panose="02000000000000000000" pitchFamily="2" charset="0"/>
              </a:rPr>
              <a:t> 1 chef établissement Enseignement Agricole : Jean Yves </a:t>
            </a:r>
            <a:r>
              <a:rPr lang="fr-FR" sz="1100" b="1" dirty="0" err="1" smtClean="0">
                <a:solidFill>
                  <a:schemeClr val="tx1"/>
                </a:solidFill>
                <a:latin typeface="Marianne" panose="02000000000000000000" pitchFamily="2" charset="0"/>
              </a:rPr>
              <a:t>Charvin</a:t>
            </a:r>
            <a:r>
              <a:rPr lang="fr-FR" sz="1100" b="1" dirty="0" smtClean="0">
                <a:solidFill>
                  <a:schemeClr val="tx1"/>
                </a:solidFill>
                <a:latin typeface="Marianne" panose="02000000000000000000" pitchFamily="2" charset="0"/>
              </a:rPr>
              <a:t> </a:t>
            </a:r>
            <a:r>
              <a:rPr lang="fr-FR" sz="1100" dirty="0" smtClean="0">
                <a:solidFill>
                  <a:schemeClr val="tx1"/>
                </a:solidFill>
                <a:latin typeface="Marianne" panose="02000000000000000000" pitchFamily="2" charset="0"/>
              </a:rPr>
              <a:t> Lycée les </a:t>
            </a:r>
            <a:r>
              <a:rPr lang="fr-FR" sz="1100" dirty="0" err="1" smtClean="0">
                <a:solidFill>
                  <a:schemeClr val="tx1"/>
                </a:solidFill>
                <a:latin typeface="Marianne" panose="02000000000000000000" pitchFamily="2" charset="0"/>
              </a:rPr>
              <a:t>Sardières</a:t>
            </a:r>
            <a:r>
              <a:rPr lang="fr-FR" sz="1100" dirty="0" smtClean="0">
                <a:solidFill>
                  <a:schemeClr val="tx1"/>
                </a:solidFill>
                <a:latin typeface="Marianne" panose="02000000000000000000" pitchFamily="2" charset="0"/>
              </a:rPr>
              <a:t> </a:t>
            </a:r>
          </a:p>
          <a:p>
            <a:pPr algn="l"/>
            <a:endParaRPr lang="fr-FR" sz="1100" dirty="0" smtClean="0">
              <a:solidFill>
                <a:schemeClr val="tx1"/>
              </a:solidFill>
              <a:latin typeface="Marianne" panose="02000000000000000000" pitchFamily="2" charset="0"/>
            </a:endParaRPr>
          </a:p>
          <a:p>
            <a:pPr algn="l"/>
            <a:r>
              <a:rPr lang="fr-FR" sz="1100" b="1" dirty="0" smtClean="0">
                <a:solidFill>
                  <a:schemeClr val="tx1"/>
                </a:solidFill>
                <a:latin typeface="Marianne" panose="02000000000000000000" pitchFamily="2" charset="0"/>
              </a:rPr>
              <a:t>Représentants DCIO </a:t>
            </a:r>
            <a:r>
              <a:rPr lang="fr-FR" sz="1100" dirty="0" smtClean="0">
                <a:solidFill>
                  <a:schemeClr val="tx1"/>
                </a:solidFill>
                <a:latin typeface="Marianne" panose="02000000000000000000" pitchFamily="2" charset="0"/>
              </a:rPr>
              <a:t> AIN EST : - Nathalie </a:t>
            </a:r>
            <a:r>
              <a:rPr lang="fr-FR" sz="1100" dirty="0" err="1" smtClean="0">
                <a:solidFill>
                  <a:schemeClr val="tx1"/>
                </a:solidFill>
                <a:latin typeface="Marianne" panose="02000000000000000000" pitchFamily="2" charset="0"/>
              </a:rPr>
              <a:t>Ragey-Depoil</a:t>
            </a:r>
            <a:r>
              <a:rPr lang="fr-FR" sz="1100" dirty="0" smtClean="0">
                <a:solidFill>
                  <a:schemeClr val="tx1"/>
                </a:solidFill>
                <a:latin typeface="Marianne" panose="02000000000000000000" pitchFamily="2" charset="0"/>
              </a:rPr>
              <a:t> (DCIO </a:t>
            </a:r>
            <a:r>
              <a:rPr lang="fr-FR" sz="1100" dirty="0" err="1" smtClean="0">
                <a:solidFill>
                  <a:schemeClr val="tx1"/>
                </a:solidFill>
                <a:latin typeface="Marianne" panose="02000000000000000000" pitchFamily="2" charset="0"/>
              </a:rPr>
              <a:t>Valserhône</a:t>
            </a:r>
            <a:r>
              <a:rPr lang="fr-FR" sz="1100" dirty="0" smtClean="0">
                <a:solidFill>
                  <a:schemeClr val="tx1"/>
                </a:solidFill>
                <a:latin typeface="Marianne" panose="02000000000000000000" pitchFamily="2" charset="0"/>
              </a:rPr>
              <a:t>) AIN OUEST : - Aurélia </a:t>
            </a:r>
            <a:r>
              <a:rPr lang="fr-FR" sz="1100" dirty="0" err="1" smtClean="0">
                <a:solidFill>
                  <a:schemeClr val="tx1"/>
                </a:solidFill>
                <a:latin typeface="Marianne" panose="02000000000000000000" pitchFamily="2" charset="0"/>
              </a:rPr>
              <a:t>Faisca</a:t>
            </a:r>
            <a:r>
              <a:rPr lang="fr-FR" sz="1100" dirty="0" smtClean="0">
                <a:solidFill>
                  <a:schemeClr val="tx1"/>
                </a:solidFill>
                <a:latin typeface="Marianne" panose="02000000000000000000" pitchFamily="2" charset="0"/>
              </a:rPr>
              <a:t> (DCIO Bourg-en-Bresse) AIN SUD : - Mathilde </a:t>
            </a:r>
            <a:r>
              <a:rPr lang="fr-FR" sz="1100" dirty="0" err="1" smtClean="0">
                <a:solidFill>
                  <a:schemeClr val="tx1"/>
                </a:solidFill>
                <a:latin typeface="Marianne" panose="02000000000000000000" pitchFamily="2" charset="0"/>
              </a:rPr>
              <a:t>Nivesse</a:t>
            </a:r>
            <a:r>
              <a:rPr lang="fr-FR" sz="1100" dirty="0" smtClean="0">
                <a:solidFill>
                  <a:schemeClr val="tx1"/>
                </a:solidFill>
                <a:latin typeface="Marianne" panose="02000000000000000000" pitchFamily="2" charset="0"/>
              </a:rPr>
              <a:t> (DCIO Ambérieu) </a:t>
            </a:r>
          </a:p>
          <a:p>
            <a:pPr algn="l"/>
            <a:endParaRPr lang="fr-FR" sz="1100" dirty="0" smtClean="0">
              <a:solidFill>
                <a:schemeClr val="tx1"/>
              </a:solidFill>
              <a:latin typeface="Marianne" panose="02000000000000000000" pitchFamily="2" charset="0"/>
            </a:endParaRPr>
          </a:p>
          <a:p>
            <a:pPr algn="l"/>
            <a:r>
              <a:rPr lang="fr-FR" sz="1100" b="1" dirty="0" smtClean="0">
                <a:solidFill>
                  <a:schemeClr val="tx1"/>
                </a:solidFill>
                <a:latin typeface="Marianne" panose="02000000000000000000" pitchFamily="2" charset="0"/>
              </a:rPr>
              <a:t>Représentants DDF Pré-bac et BTS : </a:t>
            </a:r>
            <a:r>
              <a:rPr lang="fr-FR" sz="1100" dirty="0" smtClean="0">
                <a:solidFill>
                  <a:schemeClr val="tx1"/>
                </a:solidFill>
                <a:latin typeface="Marianne" panose="02000000000000000000" pitchFamily="2" charset="0"/>
              </a:rPr>
              <a:t>Gisèle Cailler,  lycée Plaine de l’Ain et Alain </a:t>
            </a:r>
            <a:r>
              <a:rPr lang="fr-FR" sz="1100" dirty="0" err="1" smtClean="0">
                <a:solidFill>
                  <a:schemeClr val="tx1"/>
                </a:solidFill>
                <a:latin typeface="Marianne" panose="02000000000000000000" pitchFamily="2" charset="0"/>
              </a:rPr>
              <a:t>Thête</a:t>
            </a:r>
            <a:r>
              <a:rPr lang="fr-FR" sz="1100" dirty="0" smtClean="0">
                <a:solidFill>
                  <a:schemeClr val="tx1"/>
                </a:solidFill>
                <a:latin typeface="Marianne" panose="02000000000000000000" pitchFamily="2" charset="0"/>
              </a:rPr>
              <a:t>, Lycée Val de </a:t>
            </a:r>
            <a:r>
              <a:rPr lang="fr-FR" sz="1100" dirty="0" smtClean="0">
                <a:solidFill>
                  <a:schemeClr val="tx1"/>
                </a:solidFill>
                <a:latin typeface="Marianne" panose="02000000000000000000" pitchFamily="2" charset="0"/>
              </a:rPr>
              <a:t>Saône, Benoît </a:t>
            </a:r>
            <a:r>
              <a:rPr lang="fr-FR" sz="1100" dirty="0" err="1" smtClean="0">
                <a:solidFill>
                  <a:schemeClr val="tx1"/>
                </a:solidFill>
                <a:latin typeface="Marianne" panose="02000000000000000000" pitchFamily="2" charset="0"/>
              </a:rPr>
              <a:t>Jallifier</a:t>
            </a:r>
            <a:r>
              <a:rPr lang="fr-FR" sz="1100" dirty="0" smtClean="0">
                <a:solidFill>
                  <a:schemeClr val="tx1"/>
                </a:solidFill>
                <a:latin typeface="Marianne" panose="02000000000000000000" pitchFamily="2" charset="0"/>
              </a:rPr>
              <a:t> </a:t>
            </a:r>
            <a:r>
              <a:rPr lang="fr-FR" sz="1100" dirty="0" smtClean="0">
                <a:solidFill>
                  <a:schemeClr val="tx1"/>
                </a:solidFill>
                <a:latin typeface="Marianne" panose="02000000000000000000" pitchFamily="2" charset="0"/>
              </a:rPr>
              <a:t>LPO </a:t>
            </a:r>
            <a:r>
              <a:rPr lang="fr-FR" sz="1100" dirty="0" err="1" smtClean="0">
                <a:solidFill>
                  <a:schemeClr val="tx1"/>
                </a:solidFill>
                <a:latin typeface="Marianne" panose="02000000000000000000" pitchFamily="2" charset="0"/>
              </a:rPr>
              <a:t>Carriat</a:t>
            </a:r>
            <a:endParaRPr lang="fr-FR" sz="1100" dirty="0" smtClean="0">
              <a:solidFill>
                <a:schemeClr val="tx1"/>
              </a:solidFill>
              <a:latin typeface="Marianne" panose="02000000000000000000" pitchFamily="2" charset="0"/>
            </a:endParaRPr>
          </a:p>
          <a:p>
            <a:pPr algn="l"/>
            <a:endParaRPr lang="fr-FR" sz="1100" dirty="0" smtClean="0">
              <a:solidFill>
                <a:schemeClr val="tx1"/>
              </a:solidFill>
              <a:latin typeface="Marianne" panose="02000000000000000000" pitchFamily="2" charset="0"/>
            </a:endParaRPr>
          </a:p>
          <a:p>
            <a:pPr algn="l"/>
            <a:r>
              <a:rPr lang="fr-FR" sz="1100" b="1" dirty="0" smtClean="0">
                <a:solidFill>
                  <a:schemeClr val="tx1"/>
                </a:solidFill>
                <a:latin typeface="Marianne" panose="02000000000000000000" pitchFamily="2" charset="0"/>
              </a:rPr>
              <a:t>Directions IUT : LYON 1 et LYON 3 : Michel </a:t>
            </a:r>
            <a:r>
              <a:rPr lang="fr-FR" sz="1100" b="1" dirty="0" err="1" smtClean="0">
                <a:solidFill>
                  <a:schemeClr val="tx1"/>
                </a:solidFill>
                <a:latin typeface="Marianne" panose="02000000000000000000" pitchFamily="2" charset="0"/>
              </a:rPr>
              <a:t>Massenzio</a:t>
            </a:r>
            <a:r>
              <a:rPr lang="fr-FR" sz="1100" b="1" dirty="0" smtClean="0">
                <a:solidFill>
                  <a:schemeClr val="tx1"/>
                </a:solidFill>
                <a:latin typeface="Marianne" panose="02000000000000000000" pitchFamily="2" charset="0"/>
              </a:rPr>
              <a:t> et </a:t>
            </a:r>
            <a:r>
              <a:rPr lang="fr-FR" sz="1100" b="1" dirty="0" err="1" smtClean="0">
                <a:solidFill>
                  <a:schemeClr val="tx1"/>
                </a:solidFill>
                <a:latin typeface="Marianne" panose="02000000000000000000" pitchFamily="2" charset="0"/>
              </a:rPr>
              <a:t>Jérome</a:t>
            </a:r>
            <a:r>
              <a:rPr lang="fr-FR" sz="1100" b="1" dirty="0" smtClean="0">
                <a:solidFill>
                  <a:schemeClr val="tx1"/>
                </a:solidFill>
                <a:latin typeface="Marianne" panose="02000000000000000000" pitchFamily="2" charset="0"/>
              </a:rPr>
              <a:t> </a:t>
            </a:r>
            <a:r>
              <a:rPr lang="fr-FR" sz="1100" b="1" dirty="0" err="1" smtClean="0">
                <a:solidFill>
                  <a:schemeClr val="tx1"/>
                </a:solidFill>
                <a:latin typeface="Marianne" panose="02000000000000000000" pitchFamily="2" charset="0"/>
              </a:rPr>
              <a:t>travard</a:t>
            </a:r>
            <a:r>
              <a:rPr lang="fr-FR" sz="1100" b="1" dirty="0" smtClean="0">
                <a:solidFill>
                  <a:schemeClr val="tx1"/>
                </a:solidFill>
                <a:latin typeface="Marianne" panose="02000000000000000000" pitchFamily="2" charset="0"/>
              </a:rPr>
              <a:t> ou leur représentant ( Bruno </a:t>
            </a:r>
            <a:r>
              <a:rPr lang="fr-FR" sz="1100" b="1" dirty="0" err="1" smtClean="0">
                <a:solidFill>
                  <a:schemeClr val="tx1"/>
                </a:solidFill>
                <a:latin typeface="Marianne" panose="02000000000000000000" pitchFamily="2" charset="0"/>
              </a:rPr>
              <a:t>Tellez</a:t>
            </a:r>
            <a:r>
              <a:rPr lang="fr-FR" sz="1100" b="1" dirty="0" smtClean="0">
                <a:solidFill>
                  <a:schemeClr val="tx1"/>
                </a:solidFill>
                <a:latin typeface="Marianne" panose="02000000000000000000" pitchFamily="2" charset="0"/>
              </a:rPr>
              <a:t>  L1 et Stéphane Marion L3)</a:t>
            </a:r>
          </a:p>
          <a:p>
            <a:pPr algn="l"/>
            <a:endParaRPr lang="fr-FR" sz="1100" b="1" dirty="0" smtClean="0">
              <a:solidFill>
                <a:schemeClr val="tx1"/>
              </a:solidFill>
              <a:latin typeface="Marianne" panose="02000000000000000000" pitchFamily="2" charset="0"/>
            </a:endParaRPr>
          </a:p>
          <a:p>
            <a:pPr algn="l"/>
            <a:r>
              <a:rPr lang="fr-FR" sz="1100" b="1" dirty="0" smtClean="0">
                <a:solidFill>
                  <a:schemeClr val="tx1"/>
                </a:solidFill>
                <a:latin typeface="Marianne" panose="02000000000000000000" pitchFamily="2" charset="0"/>
              </a:rPr>
              <a:t> Le(s) référent(s) IPR </a:t>
            </a:r>
            <a:r>
              <a:rPr lang="fr-FR" sz="1100" dirty="0" smtClean="0">
                <a:solidFill>
                  <a:schemeClr val="tx1"/>
                </a:solidFill>
                <a:latin typeface="Marianne" panose="02000000000000000000" pitchFamily="2" charset="0"/>
              </a:rPr>
              <a:t>: Noël Morel , Didier </a:t>
            </a:r>
            <a:r>
              <a:rPr lang="fr-FR" sz="1100" dirty="0" err="1" smtClean="0">
                <a:solidFill>
                  <a:schemeClr val="tx1"/>
                </a:solidFill>
                <a:latin typeface="Marianne" panose="02000000000000000000" pitchFamily="2" charset="0"/>
              </a:rPr>
              <a:t>Rauch</a:t>
            </a:r>
            <a:r>
              <a:rPr lang="fr-FR" sz="1100" dirty="0" smtClean="0">
                <a:solidFill>
                  <a:schemeClr val="tx1"/>
                </a:solidFill>
                <a:latin typeface="Marianne" panose="02000000000000000000" pitchFamily="2" charset="0"/>
              </a:rPr>
              <a:t>, Alban Heinrich</a:t>
            </a:r>
          </a:p>
          <a:p>
            <a:pPr algn="l"/>
            <a:endParaRPr lang="fr-FR" sz="1100" dirty="0" smtClean="0">
              <a:solidFill>
                <a:schemeClr val="tx1"/>
              </a:solidFill>
              <a:latin typeface="Marianne" panose="02000000000000000000" pitchFamily="2" charset="0"/>
            </a:endParaRPr>
          </a:p>
          <a:p>
            <a:pPr algn="l"/>
            <a:r>
              <a:rPr lang="fr-FR" sz="1100" b="1" dirty="0" smtClean="0">
                <a:solidFill>
                  <a:schemeClr val="tx1"/>
                </a:solidFill>
                <a:latin typeface="Marianne" panose="02000000000000000000" pitchFamily="2" charset="0"/>
              </a:rPr>
              <a:t>Le représentant AFDET </a:t>
            </a:r>
            <a:r>
              <a:rPr lang="fr-FR" sz="1100" dirty="0" smtClean="0">
                <a:solidFill>
                  <a:schemeClr val="tx1"/>
                </a:solidFill>
                <a:latin typeface="Marianne" panose="02000000000000000000" pitchFamily="2" charset="0"/>
              </a:rPr>
              <a:t>( Association Française de l’Enseignement Technique) Bernard </a:t>
            </a:r>
            <a:r>
              <a:rPr lang="fr-FR" sz="1100" dirty="0" err="1" smtClean="0">
                <a:solidFill>
                  <a:schemeClr val="tx1"/>
                </a:solidFill>
                <a:latin typeface="Marianne" panose="02000000000000000000" pitchFamily="2" charset="0"/>
              </a:rPr>
              <a:t>Escande</a:t>
            </a:r>
            <a:endParaRPr lang="fr-FR" sz="1100" b="1" dirty="0" smtClean="0">
              <a:solidFill>
                <a:schemeClr val="tx1"/>
              </a:solidFill>
              <a:latin typeface="Marianne" panose="02000000000000000000" pitchFamily="2" charset="0"/>
            </a:endParaRP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35</a:t>
            </a:fld>
            <a:endParaRPr lang="fr-FR" dirty="0"/>
          </a:p>
        </p:txBody>
      </p:sp>
      <p:sp>
        <p:nvSpPr>
          <p:cNvPr id="8" name="ZoneTexte 7"/>
          <p:cNvSpPr txBox="1"/>
          <p:nvPr/>
        </p:nvSpPr>
        <p:spPr>
          <a:xfrm>
            <a:off x="524508" y="588426"/>
            <a:ext cx="9217024" cy="369332"/>
          </a:xfrm>
          <a:prstGeom prst="rect">
            <a:avLst/>
          </a:prstGeom>
          <a:noFill/>
        </p:spPr>
        <p:txBody>
          <a:bodyPr wrap="square" rtlCol="0">
            <a:spAutoFit/>
          </a:bodyPr>
          <a:lstStyle/>
          <a:p>
            <a:pPr algn="ctr"/>
            <a:r>
              <a:rPr lang="fr-FR" b="1" dirty="0" smtClean="0">
                <a:latin typeface="Marianne" panose="02000000000000000000" pitchFamily="2" charset="0"/>
              </a:rPr>
              <a:t>Composition du Groupe départemental Voie Technologique à mettre à jour…</a:t>
            </a:r>
          </a:p>
        </p:txBody>
      </p:sp>
      <p:pic>
        <p:nvPicPr>
          <p:cNvPr id="6" name="Image 5"/>
          <p:cNvPicPr/>
          <p:nvPr/>
        </p:nvPicPr>
        <p:blipFill>
          <a:blip r:embed="rId2" cstate="print">
            <a:extLst>
              <a:ext uri="{28A0092B-C50C-407E-A947-70E740481C1C}">
                <a14:useLocalDpi xmlns:a14="http://schemas.microsoft.com/office/drawing/2010/main" val="0"/>
              </a:ext>
            </a:extLst>
          </a:blip>
          <a:stretch>
            <a:fillRect/>
          </a:stretch>
        </p:blipFill>
        <p:spPr>
          <a:xfrm>
            <a:off x="0" y="0"/>
            <a:ext cx="1424608" cy="620688"/>
          </a:xfrm>
          <a:prstGeom prst="rect">
            <a:avLst/>
          </a:prstGeom>
        </p:spPr>
      </p:pic>
    </p:spTree>
    <p:extLst>
      <p:ext uri="{BB962C8B-B14F-4D97-AF65-F5344CB8AC3E}">
        <p14:creationId xmlns:p14="http://schemas.microsoft.com/office/powerpoint/2010/main" val="19265175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208584" y="520419"/>
            <a:ext cx="7781851" cy="571505"/>
          </a:xfrm>
        </p:spPr>
        <p:txBody>
          <a:bodyPr>
            <a:noAutofit/>
          </a:bodyPr>
          <a:lstStyle/>
          <a:p>
            <a:r>
              <a:rPr lang="fr-FR" sz="2400" b="1" dirty="0" smtClean="0">
                <a:latin typeface="Marianne" panose="02000000000000000000" pitchFamily="2" charset="0"/>
              </a:rPr>
              <a:t>Des idées ou pistes de réflexion soumises au GTD</a:t>
            </a:r>
            <a:endParaRPr lang="fr-FR" sz="2400" b="1" dirty="0">
              <a:latin typeface="Marianne" panose="02000000000000000000" pitchFamily="2" charset="0"/>
            </a:endParaRPr>
          </a:p>
        </p:txBody>
      </p:sp>
      <p:sp>
        <p:nvSpPr>
          <p:cNvPr id="3" name="Espace réservé de la date 2"/>
          <p:cNvSpPr>
            <a:spLocks noGrp="1"/>
          </p:cNvSpPr>
          <p:nvPr>
            <p:ph type="dt" sz="half" idx="10"/>
          </p:nvPr>
        </p:nvSpPr>
        <p:spPr/>
        <p:txBody>
          <a:bodyPr/>
          <a:lstStyle/>
          <a:p>
            <a:pPr algn="r"/>
            <a:endParaRPr lang="fr-FR" cap="all" dirty="0"/>
          </a:p>
        </p:txBody>
      </p:sp>
      <p:sp>
        <p:nvSpPr>
          <p:cNvPr id="4" name="Espace réservé du pied de page 3"/>
          <p:cNvSpPr>
            <a:spLocks noGrp="1"/>
          </p:cNvSpPr>
          <p:nvPr>
            <p:ph type="ftr" sz="quarter" idx="11"/>
          </p:nvPr>
        </p:nvSpPr>
        <p:spPr/>
        <p:txBody>
          <a:bodyPr/>
          <a:lstStyle/>
          <a:p>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36</a:t>
            </a:fld>
            <a:endParaRPr lang="fr-FR" dirty="0"/>
          </a:p>
        </p:txBody>
      </p:sp>
      <p:sp>
        <p:nvSpPr>
          <p:cNvPr id="6" name="Espace réservé du contenu 5"/>
          <p:cNvSpPr>
            <a:spLocks noGrp="1"/>
          </p:cNvSpPr>
          <p:nvPr>
            <p:ph sz="quarter" idx="14"/>
          </p:nvPr>
        </p:nvSpPr>
        <p:spPr>
          <a:xfrm>
            <a:off x="390000" y="1295607"/>
            <a:ext cx="9126000" cy="5214974"/>
          </a:xfrm>
        </p:spPr>
        <p:txBody>
          <a:bodyPr>
            <a:noAutofit/>
          </a:bodyPr>
          <a:lstStyle/>
          <a:p>
            <a:pPr algn="ctr">
              <a:buNone/>
            </a:pPr>
            <a:r>
              <a:rPr lang="fr-FR" sz="1400" b="1" i="1" dirty="0" smtClean="0">
                <a:latin typeface="Marianne" panose="02000000000000000000" pitchFamily="2" charset="0"/>
              </a:rPr>
              <a:t> En direction des chefs d’établissement et équipe de profs en collège et lycée : </a:t>
            </a:r>
          </a:p>
          <a:p>
            <a:pPr algn="ctr">
              <a:buNone/>
            </a:pPr>
            <a:endParaRPr lang="fr-FR" sz="1400" b="1" i="1" dirty="0" smtClean="0">
              <a:latin typeface="Marianne" panose="02000000000000000000" pitchFamily="2" charset="0"/>
            </a:endParaRPr>
          </a:p>
          <a:p>
            <a:r>
              <a:rPr lang="fr-FR" sz="1400" dirty="0" smtClean="0">
                <a:latin typeface="Marianne" panose="02000000000000000000" pitchFamily="2" charset="0"/>
              </a:rPr>
              <a:t>Apporter des informations sur les parcours technologiques en lycée  et sur les poursuites d’études Post-Bac en BTS, en BUT et en CPGE</a:t>
            </a:r>
          </a:p>
          <a:p>
            <a:endParaRPr lang="fr-FR" sz="1400" dirty="0" smtClean="0">
              <a:latin typeface="Marianne" panose="02000000000000000000" pitchFamily="2" charset="0"/>
            </a:endParaRPr>
          </a:p>
          <a:p>
            <a:r>
              <a:rPr lang="fr-FR" sz="1400" dirty="0" smtClean="0">
                <a:latin typeface="Marianne" panose="02000000000000000000" pitchFamily="2" charset="0"/>
              </a:rPr>
              <a:t>Mise en place de  Référents identifiés et mobilisables voies techno lycées, BTS , BUT et CPGE pour intervenir à la demande devant enseignants, parents ou élèves. ( ex d’une doublette STL/STI2D intervenant en collège)</a:t>
            </a:r>
          </a:p>
          <a:p>
            <a:endParaRPr lang="fr-FR" sz="1400" dirty="0" smtClean="0">
              <a:latin typeface="Marianne" panose="02000000000000000000" pitchFamily="2" charset="0"/>
            </a:endParaRPr>
          </a:p>
          <a:p>
            <a:r>
              <a:rPr lang="fr-FR" sz="1400" dirty="0" smtClean="0">
                <a:latin typeface="Marianne" panose="02000000000000000000" pitchFamily="2" charset="0"/>
              </a:rPr>
              <a:t>Mise en place de ressources numériques facilement utilisables par les  équipes pédagogiques et/ou de direction.</a:t>
            </a:r>
            <a:r>
              <a:rPr lang="fr-FR" sz="1400" b="1" dirty="0" smtClean="0">
                <a:latin typeface="Marianne" panose="02000000000000000000" pitchFamily="2" charset="0"/>
              </a:rPr>
              <a:t> </a:t>
            </a:r>
            <a:r>
              <a:rPr lang="fr-FR" sz="1400" dirty="0" smtClean="0">
                <a:latin typeface="Marianne" panose="02000000000000000000" pitchFamily="2" charset="0"/>
              </a:rPr>
              <a:t>Site départemental ou académique dédié?</a:t>
            </a:r>
          </a:p>
          <a:p>
            <a:endParaRPr lang="fr-FR" sz="1400" dirty="0" smtClean="0">
              <a:latin typeface="Marianne" panose="02000000000000000000" pitchFamily="2" charset="0"/>
            </a:endParaRPr>
          </a:p>
          <a:p>
            <a:r>
              <a:rPr lang="fr-FR" sz="1400" dirty="0" smtClean="0">
                <a:latin typeface="Marianne" panose="02000000000000000000" pitchFamily="2" charset="0"/>
              </a:rPr>
              <a:t>Incitation à la participation  des enseignants au JPO/JES sur les territoires</a:t>
            </a:r>
          </a:p>
          <a:p>
            <a:r>
              <a:rPr lang="fr-FR" sz="1400" dirty="0" smtClean="0">
                <a:latin typeface="Marianne" panose="02000000000000000000" pitchFamily="2" charset="0"/>
              </a:rPr>
              <a:t>Donner une meilleure lisibilité des compétences attendues en sciences dans les formations de Technologies  fin de seconde en particulier. (collectif Horizon sciences 2030)</a:t>
            </a:r>
          </a:p>
          <a:p>
            <a:endParaRPr lang="fr-FR" sz="1400" dirty="0" smtClean="0">
              <a:latin typeface="Marianne" panose="02000000000000000000" pitchFamily="2" charset="0"/>
            </a:endParaRPr>
          </a:p>
          <a:p>
            <a:r>
              <a:rPr lang="fr-FR" sz="1400" dirty="0" smtClean="0">
                <a:latin typeface="Marianne" panose="02000000000000000000" pitchFamily="2" charset="0"/>
              </a:rPr>
              <a:t>Renforcer le rapprochement avec les IUT et avec les lycées proposant des formations de type BTS. (conventions de partenariat) </a:t>
            </a:r>
          </a:p>
          <a:p>
            <a:endParaRPr lang="fr-FR" sz="1400" dirty="0" smtClean="0">
              <a:latin typeface="Marianne" panose="02000000000000000000" pitchFamily="2" charset="0"/>
            </a:endParaRPr>
          </a:p>
          <a:p>
            <a:r>
              <a:rPr lang="fr-FR" sz="1400" dirty="0" smtClean="0">
                <a:latin typeface="Marianne" panose="02000000000000000000" pitchFamily="2" charset="0"/>
              </a:rPr>
              <a:t>Améliorer la parité de genre dans le choix de la voie technologique en généralisant les actions  en direction des filles..</a:t>
            </a:r>
          </a:p>
          <a:p>
            <a:endParaRPr lang="fr-FR" sz="1400" dirty="0" smtClean="0">
              <a:latin typeface="Marianne" panose="02000000000000000000" pitchFamily="2" charset="0"/>
            </a:endParaRPr>
          </a:p>
          <a:p>
            <a:pPr marL="0" indent="0">
              <a:buNone/>
            </a:pPr>
            <a:endParaRPr lang="fr-FR" sz="1400" dirty="0" smtClean="0"/>
          </a:p>
          <a:p>
            <a:pPr marL="0" indent="0">
              <a:buNone/>
            </a:pPr>
            <a:endParaRPr lang="fr-FR" sz="1400" dirty="0" smtClean="0"/>
          </a:p>
          <a:p>
            <a:pPr marL="0" indent="0">
              <a:buNone/>
            </a:pPr>
            <a:endParaRPr lang="fr-FR" sz="1400" dirty="0" smtClean="0"/>
          </a:p>
          <a:p>
            <a:endParaRPr lang="fr-FR" sz="1400" dirty="0" smtClean="0"/>
          </a:p>
          <a:p>
            <a:pPr marL="0" indent="0">
              <a:buNone/>
            </a:pPr>
            <a:endParaRPr lang="fr-FR" sz="1400" dirty="0" smtClean="0"/>
          </a:p>
          <a:p>
            <a:pPr marL="0" indent="0">
              <a:buNone/>
            </a:pPr>
            <a:endParaRPr lang="fr-FR" sz="1400" dirty="0" smtClean="0"/>
          </a:p>
          <a:p>
            <a:pPr marL="0" indent="0">
              <a:buNone/>
            </a:pPr>
            <a:endParaRPr lang="fr-FR" sz="1400" dirty="0" smtClean="0"/>
          </a:p>
          <a:p>
            <a:endParaRPr lang="fr-FR" sz="1400" dirty="0" smtClean="0"/>
          </a:p>
          <a:p>
            <a:pPr marL="0" indent="0">
              <a:buNone/>
            </a:pPr>
            <a:endParaRPr lang="fr-FR" sz="1400" dirty="0"/>
          </a:p>
        </p:txBody>
      </p:sp>
      <p:pic>
        <p:nvPicPr>
          <p:cNvPr id="8" name="Image 7"/>
          <p:cNvPicPr/>
          <p:nvPr/>
        </p:nvPicPr>
        <p:blipFill>
          <a:blip r:embed="rId2" cstate="print">
            <a:extLst>
              <a:ext uri="{28A0092B-C50C-407E-A947-70E740481C1C}">
                <a14:useLocalDpi xmlns:a14="http://schemas.microsoft.com/office/drawing/2010/main" val="0"/>
              </a:ext>
            </a:extLst>
          </a:blip>
          <a:stretch>
            <a:fillRect/>
          </a:stretch>
        </p:blipFill>
        <p:spPr>
          <a:xfrm>
            <a:off x="116463" y="84131"/>
            <a:ext cx="1740194" cy="540279"/>
          </a:xfrm>
          <a:prstGeom prst="rect">
            <a:avLst/>
          </a:prstGeom>
        </p:spPr>
      </p:pic>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88504" y="638749"/>
            <a:ext cx="9126000" cy="347347"/>
          </a:xfrm>
        </p:spPr>
        <p:txBody>
          <a:bodyPr>
            <a:noAutofit/>
          </a:bodyPr>
          <a:lstStyle/>
          <a:p>
            <a:r>
              <a:rPr lang="fr-FR" sz="2400" b="1" dirty="0" smtClean="0">
                <a:latin typeface="Marianne" panose="02000000000000000000" pitchFamily="2" charset="0"/>
              </a:rPr>
              <a:t>Des idées ou pistes de réflexion soumises au GTD (suite)</a:t>
            </a:r>
            <a:endParaRPr lang="fr-FR" sz="2400" b="1" dirty="0">
              <a:latin typeface="Marianne" panose="02000000000000000000" pitchFamily="2" charset="0"/>
            </a:endParaRPr>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37</a:t>
            </a:fld>
            <a:endParaRPr lang="fr-FR" dirty="0"/>
          </a:p>
        </p:txBody>
      </p:sp>
      <p:sp>
        <p:nvSpPr>
          <p:cNvPr id="6" name="Espace réservé du contenu 5"/>
          <p:cNvSpPr>
            <a:spLocks noGrp="1"/>
          </p:cNvSpPr>
          <p:nvPr>
            <p:ph sz="quarter" idx="14"/>
          </p:nvPr>
        </p:nvSpPr>
        <p:spPr>
          <a:xfrm>
            <a:off x="422171" y="1285860"/>
            <a:ext cx="9126000" cy="5253052"/>
          </a:xfrm>
        </p:spPr>
        <p:txBody>
          <a:bodyPr>
            <a:normAutofit fontScale="25000" lnSpcReduction="20000"/>
          </a:bodyPr>
          <a:lstStyle/>
          <a:p>
            <a:pPr algn="ctr">
              <a:buNone/>
            </a:pPr>
            <a:r>
              <a:rPr lang="fr-FR" sz="7200" b="1" i="1" dirty="0" smtClean="0">
                <a:latin typeface="Marianne" panose="02000000000000000000" pitchFamily="2" charset="0"/>
              </a:rPr>
              <a:t> </a:t>
            </a:r>
            <a:r>
              <a:rPr lang="fr-FR" sz="6400" b="1" i="1" dirty="0">
                <a:latin typeface="Marianne" panose="02000000000000000000" pitchFamily="2" charset="0"/>
              </a:rPr>
              <a:t>En direction des chefs d’établissement et équipe de profs en collège et lycée : </a:t>
            </a:r>
            <a:endParaRPr lang="fr-FR" sz="6400" b="1" i="1" dirty="0" smtClean="0">
              <a:latin typeface="Marianne" panose="02000000000000000000" pitchFamily="2" charset="0"/>
            </a:endParaRPr>
          </a:p>
          <a:p>
            <a:pPr algn="ctr">
              <a:buNone/>
            </a:pPr>
            <a:endParaRPr lang="fr-FR" sz="6400" b="1" i="1" dirty="0" smtClean="0">
              <a:latin typeface="Marianne" panose="02000000000000000000" pitchFamily="2" charset="0"/>
            </a:endParaRPr>
          </a:p>
          <a:p>
            <a:r>
              <a:rPr lang="fr-FR" sz="6400" dirty="0" smtClean="0">
                <a:latin typeface="Marianne" panose="02000000000000000000" pitchFamily="2" charset="0"/>
              </a:rPr>
              <a:t>Idée de construction d’une cordée de la réussite « Voie techno » pour les profs.  Parcours type EAFC?</a:t>
            </a:r>
          </a:p>
          <a:p>
            <a:endParaRPr lang="fr-FR" sz="6400" dirty="0" smtClean="0">
              <a:latin typeface="Marianne" panose="02000000000000000000" pitchFamily="2" charset="0"/>
            </a:endParaRPr>
          </a:p>
          <a:p>
            <a:r>
              <a:rPr lang="fr-FR" sz="6400" dirty="0" smtClean="0">
                <a:latin typeface="Marianne" panose="02000000000000000000" pitchFamily="2" charset="0"/>
              </a:rPr>
              <a:t>Accueil des professeurs principaux sur des temps d’information en lycée en fin de journée ( STL/STI2D ou autres)</a:t>
            </a:r>
          </a:p>
          <a:p>
            <a:endParaRPr lang="fr-FR" sz="6400" dirty="0" smtClean="0">
              <a:latin typeface="Marianne" panose="02000000000000000000" pitchFamily="2" charset="0"/>
            </a:endParaRPr>
          </a:p>
          <a:p>
            <a:r>
              <a:rPr lang="fr-FR" sz="6400" dirty="0" smtClean="0">
                <a:latin typeface="Marianne" panose="02000000000000000000" pitchFamily="2" charset="0"/>
              </a:rPr>
              <a:t>Les  « lundis » de la voie techno avec webinaires de fin de journée présentant à tour de rôles les différentes voies de formation. Webinaires ouverts aux enseignants , parents, élèves…</a:t>
            </a:r>
          </a:p>
          <a:p>
            <a:endParaRPr lang="fr-FR" sz="6400" dirty="0" smtClean="0">
              <a:latin typeface="Marianne" panose="02000000000000000000" pitchFamily="2" charset="0"/>
            </a:endParaRPr>
          </a:p>
          <a:p>
            <a:r>
              <a:rPr lang="fr-FR" sz="6400" dirty="0" smtClean="0">
                <a:latin typeface="Marianne" panose="02000000000000000000" pitchFamily="2" charset="0"/>
              </a:rPr>
              <a:t>Mettre à l'ordre du jour des réunions de bassin un point sur les actions en cours de la valorisation de la Voie technologique. Inviter les directeurs d'IUT à se présenter à une réunion de bassin ...</a:t>
            </a:r>
          </a:p>
          <a:p>
            <a:endParaRPr lang="fr-FR" sz="6400" dirty="0" smtClean="0">
              <a:latin typeface="Marianne" panose="02000000000000000000" pitchFamily="2" charset="0"/>
            </a:endParaRPr>
          </a:p>
          <a:p>
            <a:r>
              <a:rPr lang="fr-FR" sz="6400" dirty="0" smtClean="0">
                <a:latin typeface="Marianne" panose="02000000000000000000" pitchFamily="2" charset="0"/>
              </a:rPr>
              <a:t>Quelles démarches d'information en direction des familles ? des élèves?</a:t>
            </a:r>
          </a:p>
          <a:p>
            <a:endParaRPr lang="fr-FR" sz="6400" dirty="0" smtClean="0">
              <a:latin typeface="Marianne" panose="02000000000000000000" pitchFamily="2" charset="0"/>
            </a:endParaRPr>
          </a:p>
          <a:p>
            <a:r>
              <a:rPr lang="fr-FR" sz="6400" dirty="0" smtClean="0">
                <a:latin typeface="Marianne" panose="02000000000000000000" pitchFamily="2" charset="0"/>
              </a:rPr>
              <a:t>Comment travailler sur le mieux « mieux STMG »? </a:t>
            </a:r>
          </a:p>
          <a:p>
            <a:pPr marL="0" indent="0">
              <a:buNone/>
            </a:pPr>
            <a:endParaRPr lang="fr-FR" sz="6400" dirty="0" smtClean="0">
              <a:latin typeface="Marianne" panose="02000000000000000000" pitchFamily="2" charset="0"/>
            </a:endParaRPr>
          </a:p>
          <a:p>
            <a:r>
              <a:rPr lang="fr-FR" sz="6400" dirty="0" smtClean="0">
                <a:latin typeface="Marianne" panose="02000000000000000000" pitchFamily="2" charset="0"/>
              </a:rPr>
              <a:t>autres points à la convenance des participants…</a:t>
            </a:r>
          </a:p>
          <a:p>
            <a:endParaRPr lang="fr-FR" sz="6400" dirty="0" smtClean="0"/>
          </a:p>
          <a:p>
            <a:r>
              <a:rPr lang="fr-FR" sz="2000" dirty="0" smtClean="0"/>
              <a:t>- </a:t>
            </a:r>
          </a:p>
          <a:p>
            <a:endParaRPr lang="fr-FR" sz="2000" dirty="0" smtClean="0"/>
          </a:p>
          <a:p>
            <a:endParaRPr lang="fr-FR" sz="2000" dirty="0" smtClean="0"/>
          </a:p>
          <a:p>
            <a:endParaRPr lang="fr-FR" sz="2000" dirty="0"/>
          </a:p>
        </p:txBody>
      </p:sp>
      <p:pic>
        <p:nvPicPr>
          <p:cNvPr id="8" name="Image 7"/>
          <p:cNvPicPr/>
          <p:nvPr/>
        </p:nvPicPr>
        <p:blipFill>
          <a:blip r:embed="rId2" cstate="print">
            <a:extLst>
              <a:ext uri="{28A0092B-C50C-407E-A947-70E740481C1C}">
                <a14:useLocalDpi xmlns:a14="http://schemas.microsoft.com/office/drawing/2010/main" val="0"/>
              </a:ext>
            </a:extLst>
          </a:blip>
          <a:stretch>
            <a:fillRect/>
          </a:stretch>
        </p:blipFill>
        <p:spPr>
          <a:xfrm>
            <a:off x="116463" y="84132"/>
            <a:ext cx="1740194" cy="528938"/>
          </a:xfrm>
          <a:prstGeom prst="rect">
            <a:avLst/>
          </a:prstGeom>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9998" y="1913594"/>
            <a:ext cx="9126000" cy="1157430"/>
          </a:xfrm>
        </p:spPr>
        <p:txBody>
          <a:bodyPr/>
          <a:lstStyle/>
          <a:p>
            <a:pPr algn="ctr"/>
            <a:r>
              <a:rPr lang="fr-FR" sz="3200" dirty="0" smtClean="0"/>
              <a:t>Valorisation de la voie technologique  </a:t>
            </a:r>
            <a:br>
              <a:rPr lang="fr-FR" sz="3200" dirty="0" smtClean="0"/>
            </a:br>
            <a:r>
              <a:rPr lang="fr-FR" dirty="0" smtClean="0"/>
              <a:t/>
            </a:r>
            <a:br>
              <a:rPr lang="fr-FR" dirty="0" smtClean="0"/>
            </a:br>
            <a:r>
              <a:rPr lang="fr-FR" dirty="0" smtClean="0"/>
              <a:t>le  16 janvier 2024</a:t>
            </a:r>
            <a:br>
              <a:rPr lang="fr-FR" dirty="0" smtClean="0"/>
            </a:b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38</a:t>
            </a:fld>
            <a:endParaRPr lang="fr-FR" dirty="0"/>
          </a:p>
        </p:txBody>
      </p:sp>
      <p:sp>
        <p:nvSpPr>
          <p:cNvPr id="6" name="Espace réservé du contenu 5"/>
          <p:cNvSpPr>
            <a:spLocks noGrp="1"/>
          </p:cNvSpPr>
          <p:nvPr>
            <p:ph sz="quarter" idx="14"/>
          </p:nvPr>
        </p:nvSpPr>
        <p:spPr>
          <a:xfrm>
            <a:off x="389998" y="3643314"/>
            <a:ext cx="9126000" cy="2233958"/>
          </a:xfrm>
        </p:spPr>
        <p:txBody>
          <a:bodyPr/>
          <a:lstStyle/>
          <a:p>
            <a:pPr algn="ctr"/>
            <a:r>
              <a:rPr lang="fr-FR" dirty="0" smtClean="0"/>
              <a:t>  </a:t>
            </a:r>
            <a:r>
              <a:rPr lang="fr-FR" sz="2000" dirty="0" smtClean="0"/>
              <a:t>Ce diaporama sera adressé à toutes les équipes de Direction de l’Ain et autres services concernés.</a:t>
            </a:r>
          </a:p>
          <a:p>
            <a:pPr algn="ctr"/>
            <a:endParaRPr lang="fr-FR" sz="2000" dirty="0"/>
          </a:p>
          <a:p>
            <a:pPr algn="ctr"/>
            <a:endParaRPr lang="fr-FR" sz="2000" dirty="0" smtClean="0"/>
          </a:p>
          <a:p>
            <a:pPr algn="ctr"/>
            <a:r>
              <a:rPr lang="fr-FR" sz="2000" dirty="0" smtClean="0"/>
              <a:t>+ des fiches bacs Technologiques réalisées par la DRAIO </a:t>
            </a:r>
            <a:endParaRPr lang="fr-FR" dirty="0" smtClean="0"/>
          </a:p>
          <a:p>
            <a:endParaRPr lang="fr-FR" dirty="0" smtClean="0"/>
          </a:p>
        </p:txBody>
      </p:sp>
      <p:sp>
        <p:nvSpPr>
          <p:cNvPr id="8"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pic>
        <p:nvPicPr>
          <p:cNvPr id="7" name="Image 6"/>
          <p:cNvPicPr/>
          <p:nvPr/>
        </p:nvPicPr>
        <p:blipFill>
          <a:blip r:embed="rId2" cstate="print">
            <a:extLst>
              <a:ext uri="{28A0092B-C50C-407E-A947-70E740481C1C}">
                <a14:useLocalDpi xmlns:a14="http://schemas.microsoft.com/office/drawing/2010/main" val="0"/>
              </a:ext>
            </a:extLst>
          </a:blip>
          <a:stretch>
            <a:fillRect/>
          </a:stretch>
        </p:blipFill>
        <p:spPr>
          <a:xfrm>
            <a:off x="7185250" y="29421"/>
            <a:ext cx="2448272" cy="735284"/>
          </a:xfrm>
          <a:prstGeom prst="rect">
            <a:avLst/>
          </a:prstGeom>
        </p:spPr>
      </p:pic>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39</a:t>
            </a:fld>
            <a:endParaRPr lang="fr-FR" dirty="0"/>
          </a:p>
        </p:txBody>
      </p:sp>
      <p:pic>
        <p:nvPicPr>
          <p:cNvPr id="8" name="Image 7"/>
          <p:cNvPicPr>
            <a:picLocks noChangeAspect="1"/>
          </p:cNvPicPr>
          <p:nvPr/>
        </p:nvPicPr>
        <p:blipFill>
          <a:blip r:embed="rId2"/>
          <a:stretch>
            <a:fillRect/>
          </a:stretch>
        </p:blipFill>
        <p:spPr>
          <a:xfrm>
            <a:off x="128466" y="116632"/>
            <a:ext cx="4371975" cy="6153150"/>
          </a:xfrm>
          <a:prstGeom prst="rect">
            <a:avLst/>
          </a:prstGeom>
        </p:spPr>
      </p:pic>
      <p:pic>
        <p:nvPicPr>
          <p:cNvPr id="9" name="Image 8"/>
          <p:cNvPicPr>
            <a:picLocks noChangeAspect="1"/>
          </p:cNvPicPr>
          <p:nvPr/>
        </p:nvPicPr>
        <p:blipFill>
          <a:blip r:embed="rId3"/>
          <a:stretch>
            <a:fillRect/>
          </a:stretch>
        </p:blipFill>
        <p:spPr>
          <a:xfrm>
            <a:off x="5025011" y="243900"/>
            <a:ext cx="4314825" cy="6134100"/>
          </a:xfrm>
          <a:prstGeom prst="rect">
            <a:avLst/>
          </a:prstGeom>
        </p:spPr>
      </p:pic>
    </p:spTree>
    <p:extLst>
      <p:ext uri="{BB962C8B-B14F-4D97-AF65-F5344CB8AC3E}">
        <p14:creationId xmlns:p14="http://schemas.microsoft.com/office/powerpoint/2010/main" val="333172669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89999" y="857232"/>
            <a:ext cx="9126000" cy="857256"/>
          </a:xfrm>
        </p:spPr>
        <p:txBody>
          <a:bodyPr/>
          <a:lstStyle/>
          <a:p>
            <a:pPr lvl="1" algn="ctr"/>
            <a:r>
              <a:rPr lang="fr-FR" sz="2400" b="1" dirty="0" smtClean="0">
                <a:latin typeface="+mn-lt"/>
              </a:rPr>
              <a:t>Introduction au contexte de relance d’un plan national de la valorisation de la voie Technologique</a:t>
            </a:r>
          </a:p>
        </p:txBody>
      </p:sp>
      <p:sp>
        <p:nvSpPr>
          <p:cNvPr id="4" name="Espace réservé du pied de page 3"/>
          <p:cNvSpPr>
            <a:spLocks noGrp="1"/>
          </p:cNvSpPr>
          <p:nvPr>
            <p:ph type="ftr" sz="quarter" idx="11"/>
          </p:nvPr>
        </p:nvSpPr>
        <p:spPr/>
        <p:txBody>
          <a:bodyPr/>
          <a:lstStyle/>
          <a:p>
            <a:r>
              <a:rPr lang="fr-FR" dirty="0" smtClean="0"/>
              <a:t>Délégation régionale académique à l’information et à l’orientation</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a:t>
            </a:fld>
            <a:endParaRPr lang="fr-FR" dirty="0"/>
          </a:p>
        </p:txBody>
      </p:sp>
      <p:sp>
        <p:nvSpPr>
          <p:cNvPr id="6" name="Espace réservé du contenu 5"/>
          <p:cNvSpPr>
            <a:spLocks noGrp="1"/>
          </p:cNvSpPr>
          <p:nvPr>
            <p:ph sz="quarter" idx="14"/>
          </p:nvPr>
        </p:nvSpPr>
        <p:spPr>
          <a:xfrm>
            <a:off x="389998" y="1785926"/>
            <a:ext cx="9126000" cy="4094074"/>
          </a:xfrm>
        </p:spPr>
        <p:txBody>
          <a:bodyPr/>
          <a:lstStyle/>
          <a:p>
            <a:endParaRPr lang="fr-FR" sz="1400" dirty="0" smtClean="0"/>
          </a:p>
          <a:p>
            <a:r>
              <a:rPr lang="fr-FR" sz="1600" dirty="0" smtClean="0"/>
              <a:t>Suite au séminaire national  « de la valorisation de la voie technologique à l’évolution du </a:t>
            </a:r>
            <a:r>
              <a:rPr lang="fr-FR" sz="1600" b="1" dirty="0" smtClean="0"/>
              <a:t>S</a:t>
            </a:r>
            <a:r>
              <a:rPr lang="fr-FR" sz="1600" dirty="0" smtClean="0"/>
              <a:t>ystème </a:t>
            </a:r>
            <a:r>
              <a:rPr lang="fr-FR" sz="1600" b="1" dirty="0" smtClean="0"/>
              <a:t>E</a:t>
            </a:r>
            <a:r>
              <a:rPr lang="fr-FR" sz="1600" dirty="0" smtClean="0"/>
              <a:t>ducatif </a:t>
            </a:r>
            <a:r>
              <a:rPr lang="fr-FR" sz="1600" b="1" dirty="0" smtClean="0"/>
              <a:t>F</a:t>
            </a:r>
            <a:r>
              <a:rPr lang="fr-FR" sz="1600" dirty="0" smtClean="0"/>
              <a:t>rançais dans le cadre du plan de relance 2030»  Novembre 2021: </a:t>
            </a:r>
            <a:endParaRPr lang="fr-FR" sz="1600" i="1" dirty="0" smtClean="0"/>
          </a:p>
          <a:p>
            <a:endParaRPr lang="fr-FR" sz="1600" i="1" dirty="0" smtClean="0"/>
          </a:p>
          <a:p>
            <a:r>
              <a:rPr lang="fr-FR" sz="1600" dirty="0" smtClean="0"/>
              <a:t>&gt; Un plan d’actions relatif à la valorisation de la voie technologique dans le continuum de formation Bac-4/+3 à partir d’une impulsion nationale ( enseignement scolaire et supérieur) </a:t>
            </a:r>
          </a:p>
          <a:p>
            <a:r>
              <a:rPr lang="fr-FR" sz="1600" dirty="0" smtClean="0"/>
              <a:t>&gt; une mise en œuvre en région académique par la signature d’une convention cadre fixant les axes prioritaires  d’une politique au service des établissements de formation  (juillet 2022) </a:t>
            </a:r>
          </a:p>
          <a:p>
            <a:pPr marL="423450" lvl="1" indent="-171450">
              <a:buFont typeface="Wingdings" panose="05000000000000000000" pitchFamily="2" charset="2"/>
              <a:buChar char="§"/>
            </a:pPr>
            <a:r>
              <a:rPr lang="fr-FR" sz="1600" i="1" dirty="0" smtClean="0">
                <a:solidFill>
                  <a:srgbClr val="C00000"/>
                </a:solidFill>
              </a:rPr>
              <a:t>Un pilotage/ Des objectifs prioritaires adaptés à chaque territoire</a:t>
            </a:r>
          </a:p>
          <a:p>
            <a:pPr marL="423450" lvl="1" indent="-171450">
              <a:buFont typeface="Wingdings" panose="05000000000000000000" pitchFamily="2" charset="2"/>
              <a:buChar char="§"/>
            </a:pPr>
            <a:r>
              <a:rPr lang="fr-FR" sz="1600" i="1" dirty="0" smtClean="0">
                <a:solidFill>
                  <a:srgbClr val="C00000"/>
                </a:solidFill>
              </a:rPr>
              <a:t>Des mesures autour de 5 axes : information-orientation, offres de formation et parcours de réussite pour les élèves, poursuites d’études supérieures, services aux élèves et aux étudiants, aides à l’insertion par l’emploi</a:t>
            </a:r>
          </a:p>
          <a:p>
            <a:pPr marL="423450" lvl="1" indent="-171450">
              <a:buFont typeface="Wingdings" panose="05000000000000000000" pitchFamily="2" charset="2"/>
              <a:buChar char="§"/>
            </a:pPr>
            <a:r>
              <a:rPr lang="fr-FR" sz="1600" i="1" dirty="0" smtClean="0">
                <a:solidFill>
                  <a:srgbClr val="C00000"/>
                </a:solidFill>
              </a:rPr>
              <a:t>Evaluation : Automne 2025 par rapport à R2021/R2022</a:t>
            </a:r>
          </a:p>
          <a:p>
            <a:pPr>
              <a:buFont typeface="Wingdings"/>
              <a:buChar char="Ø"/>
            </a:pPr>
            <a:endParaRPr lang="fr-FR" sz="1600" dirty="0" smtClean="0"/>
          </a:p>
          <a:p>
            <a:endParaRPr lang="fr-FR" dirty="0"/>
          </a:p>
        </p:txBody>
      </p:sp>
      <p:sp>
        <p:nvSpPr>
          <p:cNvPr id="7" name="Espace réservé du texte 6"/>
          <p:cNvSpPr>
            <a:spLocks noGrp="1"/>
          </p:cNvSpPr>
          <p:nvPr>
            <p:ph type="body" sz="quarter" idx="13"/>
          </p:nvPr>
        </p:nvSpPr>
        <p:spPr/>
        <p:txBody>
          <a:bodyPr/>
          <a:lstStyle/>
          <a:p>
            <a:pPr>
              <a:buNone/>
            </a:pPr>
            <a:r>
              <a:rPr lang="fr-FR" dirty="0" smtClean="0"/>
              <a:t>Valorisation Voie Technologique</a:t>
            </a:r>
            <a:endParaRPr lang="fr-FR" dirty="0"/>
          </a:p>
        </p:txBody>
      </p:sp>
      <p:sp>
        <p:nvSpPr>
          <p:cNvPr id="8"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40</a:t>
            </a:fld>
            <a:endParaRPr lang="fr-FR" dirty="0"/>
          </a:p>
        </p:txBody>
      </p:sp>
      <p:pic>
        <p:nvPicPr>
          <p:cNvPr id="8" name="Image 7"/>
          <p:cNvPicPr>
            <a:picLocks noChangeAspect="1"/>
          </p:cNvPicPr>
          <p:nvPr/>
        </p:nvPicPr>
        <p:blipFill>
          <a:blip r:embed="rId2"/>
          <a:stretch>
            <a:fillRect/>
          </a:stretch>
        </p:blipFill>
        <p:spPr>
          <a:xfrm>
            <a:off x="272480" y="116632"/>
            <a:ext cx="4333875" cy="6172200"/>
          </a:xfrm>
          <a:prstGeom prst="rect">
            <a:avLst/>
          </a:prstGeom>
        </p:spPr>
      </p:pic>
      <p:pic>
        <p:nvPicPr>
          <p:cNvPr id="9" name="Image 8"/>
          <p:cNvPicPr>
            <a:picLocks noChangeAspect="1"/>
          </p:cNvPicPr>
          <p:nvPr/>
        </p:nvPicPr>
        <p:blipFill>
          <a:blip r:embed="rId3"/>
          <a:stretch>
            <a:fillRect/>
          </a:stretch>
        </p:blipFill>
        <p:spPr>
          <a:xfrm>
            <a:off x="4953000" y="135682"/>
            <a:ext cx="4333875" cy="6153150"/>
          </a:xfrm>
          <a:prstGeom prst="rect">
            <a:avLst/>
          </a:prstGeom>
        </p:spPr>
      </p:pic>
    </p:spTree>
    <p:extLst>
      <p:ext uri="{BB962C8B-B14F-4D97-AF65-F5344CB8AC3E}">
        <p14:creationId xmlns:p14="http://schemas.microsoft.com/office/powerpoint/2010/main" val="29466989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e la date 2"/>
          <p:cNvSpPr>
            <a:spLocks noGrp="1"/>
          </p:cNvSpPr>
          <p:nvPr>
            <p:ph type="dt" sz="half" idx="10"/>
          </p:nvPr>
        </p:nvSpPr>
        <p:spPr/>
        <p:txBody>
          <a:bodyPr/>
          <a:lstStyle/>
          <a:p>
            <a:pPr algn="r"/>
            <a:r>
              <a:rPr lang="fr-FR" cap="all" smtClean="0"/>
              <a:t>XX/XX/XXXX</a:t>
            </a:r>
            <a:endParaRPr lang="fr-FR" cap="all" dirty="0"/>
          </a:p>
        </p:txBody>
      </p:sp>
      <p:sp>
        <p:nvSpPr>
          <p:cNvPr id="4" name="Espace réservé du pied de page 3"/>
          <p:cNvSpPr>
            <a:spLocks noGrp="1"/>
          </p:cNvSpPr>
          <p:nvPr>
            <p:ph type="ftr" sz="quarter" idx="11"/>
          </p:nvPr>
        </p:nvSpPr>
        <p:spPr/>
        <p:txBody>
          <a:bodyPr/>
          <a:lstStyle/>
          <a:p>
            <a:r>
              <a:rPr lang="fr-FR" smtClean="0"/>
              <a:t>Intitulé de la direction/service interministérielle</a:t>
            </a:r>
            <a:endParaRPr lang="fr-FR" dirty="0"/>
          </a:p>
        </p:txBody>
      </p:sp>
      <p:sp>
        <p:nvSpPr>
          <p:cNvPr id="5" name="Espace réservé du numéro de diapositive 4"/>
          <p:cNvSpPr>
            <a:spLocks noGrp="1"/>
          </p:cNvSpPr>
          <p:nvPr>
            <p:ph type="sldNum" sz="quarter" idx="12"/>
          </p:nvPr>
        </p:nvSpPr>
        <p:spPr/>
        <p:txBody>
          <a:bodyPr/>
          <a:lstStyle/>
          <a:p>
            <a:fld id="{733122C9-A0B9-462F-8757-0847AD287B63}" type="slidenum">
              <a:rPr lang="fr-FR" smtClean="0"/>
              <a:pPr/>
              <a:t>41</a:t>
            </a:fld>
            <a:endParaRPr lang="fr-FR" dirty="0"/>
          </a:p>
        </p:txBody>
      </p:sp>
      <p:pic>
        <p:nvPicPr>
          <p:cNvPr id="8" name="Image 7"/>
          <p:cNvPicPr>
            <a:picLocks noChangeAspect="1"/>
          </p:cNvPicPr>
          <p:nvPr/>
        </p:nvPicPr>
        <p:blipFill>
          <a:blip r:embed="rId2"/>
          <a:stretch>
            <a:fillRect/>
          </a:stretch>
        </p:blipFill>
        <p:spPr>
          <a:xfrm>
            <a:off x="272480" y="174105"/>
            <a:ext cx="4324350" cy="6162675"/>
          </a:xfrm>
          <a:prstGeom prst="rect">
            <a:avLst/>
          </a:prstGeom>
        </p:spPr>
      </p:pic>
      <p:pic>
        <p:nvPicPr>
          <p:cNvPr id="9" name="Image 8"/>
          <p:cNvPicPr>
            <a:picLocks noChangeAspect="1"/>
          </p:cNvPicPr>
          <p:nvPr/>
        </p:nvPicPr>
        <p:blipFill>
          <a:blip r:embed="rId3"/>
          <a:stretch>
            <a:fillRect/>
          </a:stretch>
        </p:blipFill>
        <p:spPr>
          <a:xfrm>
            <a:off x="5025011" y="195867"/>
            <a:ext cx="4371975" cy="6172200"/>
          </a:xfrm>
          <a:prstGeom prst="rect">
            <a:avLst/>
          </a:prstGeom>
        </p:spPr>
      </p:pic>
    </p:spTree>
    <p:extLst>
      <p:ext uri="{BB962C8B-B14F-4D97-AF65-F5344CB8AC3E}">
        <p14:creationId xmlns:p14="http://schemas.microsoft.com/office/powerpoint/2010/main" val="175388992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42</a:t>
            </a:fld>
            <a:endParaRPr lang="fr-FR" dirty="0"/>
          </a:p>
        </p:txBody>
      </p:sp>
      <p:pic>
        <p:nvPicPr>
          <p:cNvPr id="8" name="Image 7"/>
          <p:cNvPicPr>
            <a:picLocks noChangeAspect="1"/>
          </p:cNvPicPr>
          <p:nvPr/>
        </p:nvPicPr>
        <p:blipFill>
          <a:blip r:embed="rId2"/>
          <a:stretch>
            <a:fillRect/>
          </a:stretch>
        </p:blipFill>
        <p:spPr>
          <a:xfrm>
            <a:off x="344491" y="116632"/>
            <a:ext cx="4371975" cy="6191250"/>
          </a:xfrm>
          <a:prstGeom prst="rect">
            <a:avLst/>
          </a:prstGeom>
        </p:spPr>
      </p:pic>
      <p:pic>
        <p:nvPicPr>
          <p:cNvPr id="9" name="Image 8"/>
          <p:cNvPicPr>
            <a:picLocks noChangeAspect="1"/>
          </p:cNvPicPr>
          <p:nvPr/>
        </p:nvPicPr>
        <p:blipFill>
          <a:blip r:embed="rId3"/>
          <a:stretch>
            <a:fillRect/>
          </a:stretch>
        </p:blipFill>
        <p:spPr>
          <a:xfrm>
            <a:off x="5025008" y="116632"/>
            <a:ext cx="4333875" cy="6172200"/>
          </a:xfrm>
          <a:prstGeom prst="rect">
            <a:avLst/>
          </a:prstGeom>
        </p:spPr>
      </p:pic>
    </p:spTree>
    <p:extLst>
      <p:ext uri="{BB962C8B-B14F-4D97-AF65-F5344CB8AC3E}">
        <p14:creationId xmlns:p14="http://schemas.microsoft.com/office/powerpoint/2010/main" val="4294414680"/>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sz="quarter" idx="12"/>
          </p:nvPr>
        </p:nvSpPr>
        <p:spPr/>
        <p:txBody>
          <a:bodyPr/>
          <a:lstStyle/>
          <a:p>
            <a:fld id="{733122C9-A0B9-462F-8757-0847AD287B63}" type="slidenum">
              <a:rPr lang="fr-FR" smtClean="0"/>
              <a:pPr/>
              <a:t>43</a:t>
            </a:fld>
            <a:endParaRPr lang="fr-FR" dirty="0"/>
          </a:p>
        </p:txBody>
      </p:sp>
      <p:pic>
        <p:nvPicPr>
          <p:cNvPr id="2" name="Image 1"/>
          <p:cNvPicPr>
            <a:picLocks noChangeAspect="1"/>
          </p:cNvPicPr>
          <p:nvPr/>
        </p:nvPicPr>
        <p:blipFill>
          <a:blip r:embed="rId2"/>
          <a:stretch>
            <a:fillRect/>
          </a:stretch>
        </p:blipFill>
        <p:spPr>
          <a:xfrm>
            <a:off x="344490" y="116632"/>
            <a:ext cx="4362450" cy="6172200"/>
          </a:xfrm>
          <a:prstGeom prst="rect">
            <a:avLst/>
          </a:prstGeom>
        </p:spPr>
      </p:pic>
      <p:pic>
        <p:nvPicPr>
          <p:cNvPr id="3" name="Image 2"/>
          <p:cNvPicPr>
            <a:picLocks noChangeAspect="1"/>
          </p:cNvPicPr>
          <p:nvPr/>
        </p:nvPicPr>
        <p:blipFill>
          <a:blip r:embed="rId3"/>
          <a:stretch>
            <a:fillRect/>
          </a:stretch>
        </p:blipFill>
        <p:spPr>
          <a:xfrm>
            <a:off x="5025010" y="116632"/>
            <a:ext cx="4362450" cy="6172200"/>
          </a:xfrm>
          <a:prstGeom prst="rect">
            <a:avLst/>
          </a:prstGeom>
        </p:spPr>
      </p:pic>
    </p:spTree>
    <p:extLst>
      <p:ext uri="{BB962C8B-B14F-4D97-AF65-F5344CB8AC3E}">
        <p14:creationId xmlns:p14="http://schemas.microsoft.com/office/powerpoint/2010/main" val="192763874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96360" y="803914"/>
            <a:ext cx="9126000" cy="671367"/>
          </a:xfrm>
        </p:spPr>
        <p:txBody>
          <a:bodyPr/>
          <a:lstStyle/>
          <a:p>
            <a:pPr algn="ctr"/>
            <a:r>
              <a:rPr lang="fr-FR" sz="2400" dirty="0" smtClean="0"/>
              <a:t>5 axes majeurs servant le développement </a:t>
            </a:r>
            <a:br>
              <a:rPr lang="fr-FR" sz="2400" dirty="0" smtClean="0"/>
            </a:br>
            <a:r>
              <a:rPr lang="fr-FR" sz="2400" dirty="0" smtClean="0"/>
              <a:t>des formations technologiques</a:t>
            </a:r>
            <a:endParaRPr lang="fr-FR" sz="2400" dirty="0"/>
          </a:p>
        </p:txBody>
      </p:sp>
      <p:sp>
        <p:nvSpPr>
          <p:cNvPr id="4" name="Espace réservé du pied de page 3"/>
          <p:cNvSpPr>
            <a:spLocks noGrp="1"/>
          </p:cNvSpPr>
          <p:nvPr>
            <p:ph type="ftr" sz="quarter" idx="11"/>
          </p:nvPr>
        </p:nvSpPr>
        <p:spPr/>
        <p:txBody>
          <a:bodyPr/>
          <a:lstStyle/>
          <a:p>
            <a:r>
              <a:rPr lang="fr-FR" dirty="0" smtClean="0"/>
              <a:t>Délégation régionale académique à l’information et à l’orientation</a:t>
            </a:r>
          </a:p>
          <a:p>
            <a:endParaRPr lang="fr-FR" dirty="0"/>
          </a:p>
        </p:txBody>
      </p:sp>
      <p:sp>
        <p:nvSpPr>
          <p:cNvPr id="5" name="Espace réservé du numéro de diapositive 4"/>
          <p:cNvSpPr>
            <a:spLocks noGrp="1"/>
          </p:cNvSpPr>
          <p:nvPr>
            <p:ph type="sldNum" sz="quarter" idx="12"/>
          </p:nvPr>
        </p:nvSpPr>
        <p:spPr>
          <a:xfrm>
            <a:off x="6786000" y="6388160"/>
            <a:ext cx="1462500" cy="480000"/>
          </a:xfrm>
        </p:spPr>
        <p:txBody>
          <a:bodyPr/>
          <a:lstStyle/>
          <a:p>
            <a:r>
              <a:rPr lang="fr-FR" dirty="0" smtClean="0"/>
              <a:t>5</a:t>
            </a:r>
            <a:endParaRPr lang="fr-FR" dirty="0"/>
          </a:p>
        </p:txBody>
      </p:sp>
      <p:sp>
        <p:nvSpPr>
          <p:cNvPr id="6" name="Espace réservé du contenu 5"/>
          <p:cNvSpPr>
            <a:spLocks noGrp="1"/>
          </p:cNvSpPr>
          <p:nvPr>
            <p:ph sz="quarter" idx="14"/>
          </p:nvPr>
        </p:nvSpPr>
        <p:spPr>
          <a:xfrm>
            <a:off x="173014" y="1778419"/>
            <a:ext cx="9572692" cy="4286280"/>
          </a:xfrm>
        </p:spPr>
        <p:txBody>
          <a:bodyPr/>
          <a:lstStyle/>
          <a:p>
            <a:pPr lvl="0"/>
            <a:r>
              <a:rPr lang="fr-FR" sz="1200" b="1" dirty="0" smtClean="0"/>
              <a:t>Axe 1 </a:t>
            </a:r>
            <a:r>
              <a:rPr lang="fr-FR" sz="1200" dirty="0" smtClean="0"/>
              <a:t>- Agir en faveur de l'information et de l'orientation pour valoriser l'accès à la voie technologique afin de faciliter les parcours de formation vers les secteurs porteurs d'emplois qualifiés .</a:t>
            </a:r>
          </a:p>
          <a:p>
            <a:pPr lvl="0"/>
            <a:r>
              <a:rPr lang="fr-FR" sz="1200" dirty="0" smtClean="0"/>
              <a:t>		Objectif 1 : « orienter et informer pour insérer » ;</a:t>
            </a:r>
          </a:p>
          <a:p>
            <a:pPr lvl="0"/>
            <a:r>
              <a:rPr lang="fr-FR" sz="1200" dirty="0" smtClean="0"/>
              <a:t>		Objectif 2 : « améliorer la parité de genre » </a:t>
            </a:r>
          </a:p>
          <a:p>
            <a:pPr lvl="0"/>
            <a:r>
              <a:rPr lang="fr-FR" sz="1200" b="1" dirty="0" smtClean="0"/>
              <a:t>Axe 2 </a:t>
            </a:r>
            <a:r>
              <a:rPr lang="fr-FR" sz="1200" dirty="0" smtClean="0"/>
              <a:t>- Assurer une meilleure lisibilité des parcours et des formations technologiques et consolider une offre de formations technologiques diversifiée :</a:t>
            </a:r>
          </a:p>
          <a:p>
            <a:pPr lvl="0"/>
            <a:r>
              <a:rPr lang="fr-FR" sz="1200" dirty="0" smtClean="0"/>
              <a:t>		Objectif 3 : « mieux de Sciences et Technologies du Management et de la Gestion (STMG) » </a:t>
            </a:r>
          </a:p>
          <a:p>
            <a:pPr lvl="0"/>
            <a:r>
              <a:rPr lang="fr-FR" sz="1200" dirty="0" smtClean="0"/>
              <a:t>		Objectif 4 : « plus de Sciences et Technologies de l'</a:t>
            </a:r>
            <a:r>
              <a:rPr lang="fr-FR" sz="1200" dirty="0" err="1" smtClean="0"/>
              <a:t>lndustrie</a:t>
            </a:r>
            <a:r>
              <a:rPr lang="fr-FR" sz="1200" dirty="0" smtClean="0"/>
              <a:t> et du Développement Durable (STI2D) » </a:t>
            </a:r>
          </a:p>
          <a:p>
            <a:pPr lvl="0"/>
            <a:r>
              <a:rPr lang="fr-FR" sz="1200" dirty="0" smtClean="0"/>
              <a:t>		Objectif 5 : « plus de Sciences et Technologies de Laboratoire (STL) » </a:t>
            </a:r>
          </a:p>
          <a:p>
            <a:pPr lvl="0"/>
            <a:r>
              <a:rPr lang="fr-FR" sz="1200" b="1" i="1" dirty="0" smtClean="0">
                <a:solidFill>
                  <a:srgbClr val="C00000"/>
                </a:solidFill>
              </a:rPr>
              <a:t>                                             Sans oublier la promotion des autres voies Technologiques.  </a:t>
            </a:r>
            <a:r>
              <a:rPr lang="fr-FR" sz="1200" i="1" dirty="0" smtClean="0">
                <a:solidFill>
                  <a:srgbClr val="C00000"/>
                </a:solidFill>
              </a:rPr>
              <a:t>(</a:t>
            </a:r>
            <a:r>
              <a:rPr lang="fr-FR" sz="1200" i="1" dirty="0" smtClean="0">
                <a:solidFill>
                  <a:srgbClr val="FF0000"/>
                </a:solidFill>
              </a:rPr>
              <a:t>ST2S, STD2A,</a:t>
            </a:r>
            <a:r>
              <a:rPr lang="fr-FR" sz="1200" i="1" u="sng" dirty="0" smtClean="0">
                <a:solidFill>
                  <a:srgbClr val="FF0000"/>
                </a:solidFill>
              </a:rPr>
              <a:t> </a:t>
            </a:r>
            <a:r>
              <a:rPr lang="fr-FR" sz="1200" i="1" dirty="0" smtClean="0">
                <a:solidFill>
                  <a:srgbClr val="FF0000"/>
                </a:solidFill>
              </a:rPr>
              <a:t>STHR , S2TMD, STAV, …) </a:t>
            </a:r>
          </a:p>
          <a:p>
            <a:pPr lvl="0"/>
            <a:r>
              <a:rPr lang="fr-FR" sz="1200" b="1" dirty="0" smtClean="0"/>
              <a:t>Axe 3 </a:t>
            </a:r>
            <a:r>
              <a:rPr lang="fr-FR" sz="1200" dirty="0" smtClean="0"/>
              <a:t>- Accompagner les bacheliers technologiques entrés à l'</a:t>
            </a:r>
            <a:r>
              <a:rPr lang="fr-FR" sz="1200" dirty="0" err="1" smtClean="0"/>
              <a:t>lUT</a:t>
            </a:r>
            <a:r>
              <a:rPr lang="fr-FR" sz="1200" dirty="0" smtClean="0"/>
              <a:t> vers la réussite et susciter leur poursuite d'études supérieures :</a:t>
            </a:r>
          </a:p>
          <a:p>
            <a:pPr lvl="0"/>
            <a:r>
              <a:rPr lang="fr-FR" sz="1200" dirty="0" smtClean="0"/>
              <a:t>		Objectif 6: « accompagner vers la réussite » ;</a:t>
            </a:r>
          </a:p>
          <a:p>
            <a:pPr lvl="0"/>
            <a:r>
              <a:rPr lang="fr-FR" sz="1200" b="1" dirty="0" smtClean="0"/>
              <a:t>Axe 4 </a:t>
            </a:r>
            <a:r>
              <a:rPr lang="fr-FR" sz="1200" dirty="0" smtClean="0"/>
              <a:t>- Faciliter les conditions de vie des jeunes en proposant des services et aides aux étudiants</a:t>
            </a:r>
          </a:p>
          <a:p>
            <a:pPr lvl="0"/>
            <a:r>
              <a:rPr lang="fr-FR" sz="1200" dirty="0" smtClean="0"/>
              <a:t>                                                 Objectif 7 : « accompagner à la mobilité » ;</a:t>
            </a:r>
          </a:p>
          <a:p>
            <a:pPr lvl="0"/>
            <a:r>
              <a:rPr lang="fr-FR" sz="1200" dirty="0" smtClean="0"/>
              <a:t>                                                 Objectif 8 : « sensibiliser à la mobilité ».</a:t>
            </a:r>
          </a:p>
          <a:p>
            <a:pPr lvl="0"/>
            <a:r>
              <a:rPr lang="fr-FR" sz="1200" b="1" dirty="0" smtClean="0"/>
              <a:t>Axe 5 </a:t>
            </a:r>
            <a:r>
              <a:rPr lang="fr-FR" sz="1200" dirty="0" smtClean="0"/>
              <a:t>- Faire coïncider l'insertion professionnelle avec le parcours de formation pour accroître l'insertion durable dans l'emploi :</a:t>
            </a:r>
          </a:p>
          <a:p>
            <a:pPr lvl="0"/>
            <a:r>
              <a:rPr lang="fr-FR" sz="1200" dirty="0" smtClean="0"/>
              <a:t>	Objectif 9 : « préparer la sortie de formation pour insérer durablement dans l'emploi ». </a:t>
            </a:r>
          </a:p>
          <a:p>
            <a:pPr lvl="0"/>
            <a:endParaRPr lang="fr-FR" sz="1200" dirty="0" smtClean="0"/>
          </a:p>
          <a:p>
            <a:pPr lvl="0"/>
            <a:endParaRPr lang="fr-FR" sz="1200" dirty="0" smtClean="0"/>
          </a:p>
          <a:p>
            <a:pPr lvl="0"/>
            <a:endParaRPr lang="fr-FR" sz="1200" dirty="0"/>
          </a:p>
        </p:txBody>
      </p:sp>
      <p:sp>
        <p:nvSpPr>
          <p:cNvPr id="7" name="Espace réservé du texte 6"/>
          <p:cNvSpPr>
            <a:spLocks noGrp="1"/>
          </p:cNvSpPr>
          <p:nvPr>
            <p:ph type="body" sz="quarter" idx="13"/>
          </p:nvPr>
        </p:nvSpPr>
        <p:spPr/>
        <p:txBody>
          <a:bodyPr/>
          <a:lstStyle/>
          <a:p>
            <a:pPr>
              <a:buNone/>
            </a:pPr>
            <a:r>
              <a:rPr lang="fr-FR" dirty="0" smtClean="0"/>
              <a:t>Valorisation Voie technologique</a:t>
            </a:r>
            <a:endParaRPr lang="fr-FR" dirty="0"/>
          </a:p>
        </p:txBody>
      </p:sp>
      <p:sp>
        <p:nvSpPr>
          <p:cNvPr id="8"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416496" y="908723"/>
            <a:ext cx="9217024" cy="804983"/>
          </a:xfrm>
        </p:spPr>
        <p:txBody>
          <a:bodyPr>
            <a:noAutofit/>
          </a:bodyPr>
          <a:lstStyle/>
          <a:p>
            <a:r>
              <a:rPr lang="fr-FR" sz="2400" b="1" dirty="0">
                <a:latin typeface="Marianne" panose="02000000000000000000" pitchFamily="2" charset="0"/>
              </a:rPr>
              <a:t>Le pilotage de </a:t>
            </a:r>
            <a:r>
              <a:rPr lang="fr-FR" sz="2400" b="1" dirty="0" smtClean="0">
                <a:latin typeface="Marianne" panose="02000000000000000000" pitchFamily="2" charset="0"/>
              </a:rPr>
              <a:t>la valorisation </a:t>
            </a:r>
            <a:r>
              <a:rPr lang="fr-FR" sz="2400" b="1" dirty="0">
                <a:latin typeface="Marianne" panose="02000000000000000000" pitchFamily="2" charset="0"/>
              </a:rPr>
              <a:t>de la voie technologique</a:t>
            </a:r>
          </a:p>
        </p:txBody>
      </p:sp>
      <p:sp>
        <p:nvSpPr>
          <p:cNvPr id="3" name="Espace réservé du contenu 2"/>
          <p:cNvSpPr>
            <a:spLocks noGrp="1"/>
          </p:cNvSpPr>
          <p:nvPr>
            <p:ph idx="1"/>
          </p:nvPr>
        </p:nvSpPr>
        <p:spPr>
          <a:xfrm>
            <a:off x="560514" y="1988840"/>
            <a:ext cx="8643998" cy="4176464"/>
          </a:xfrm>
        </p:spPr>
        <p:txBody>
          <a:bodyPr>
            <a:normAutofit/>
          </a:bodyPr>
          <a:lstStyle/>
          <a:p>
            <a:pPr marL="0" indent="0">
              <a:buNone/>
            </a:pPr>
            <a:r>
              <a:rPr lang="fr-FR" sz="2000" dirty="0">
                <a:latin typeface="Marianne" panose="02000000000000000000" pitchFamily="2" charset="0"/>
              </a:rPr>
              <a:t>Recteur de Région Académique, les Recteurs  d’académie et Inspecteurs d’Académie mobilisés avec :</a:t>
            </a:r>
          </a:p>
          <a:p>
            <a:r>
              <a:rPr lang="fr-FR" sz="2000" dirty="0" smtClean="0">
                <a:latin typeface="Marianne" panose="02000000000000000000" pitchFamily="2" charset="0"/>
              </a:rPr>
              <a:t>l’Agence </a:t>
            </a:r>
            <a:r>
              <a:rPr lang="fr-FR" sz="2000" dirty="0">
                <a:latin typeface="Marianne" panose="02000000000000000000" pitchFamily="2" charset="0"/>
              </a:rPr>
              <a:t>Régionale de l’orientation Auvergne </a:t>
            </a:r>
            <a:r>
              <a:rPr lang="fr-FR" sz="2000" dirty="0" smtClean="0">
                <a:latin typeface="Marianne" panose="02000000000000000000" pitchFamily="2" charset="0"/>
              </a:rPr>
              <a:t>Rhône-Alpes,</a:t>
            </a:r>
            <a:endParaRPr lang="fr-FR" sz="2000" dirty="0">
              <a:latin typeface="Marianne" panose="02000000000000000000" pitchFamily="2" charset="0"/>
            </a:endParaRPr>
          </a:p>
          <a:p>
            <a:r>
              <a:rPr lang="fr-FR" sz="2000" dirty="0">
                <a:latin typeface="Marianne" panose="02000000000000000000" pitchFamily="2" charset="0"/>
              </a:rPr>
              <a:t>DRAIO avec les Inspecteurs départementaux de </a:t>
            </a:r>
            <a:r>
              <a:rPr lang="fr-FR" sz="2000" dirty="0" smtClean="0">
                <a:latin typeface="Marianne" panose="02000000000000000000" pitchFamily="2" charset="0"/>
              </a:rPr>
              <a:t>l’orientation,</a:t>
            </a:r>
            <a:endParaRPr lang="fr-FR" sz="2000" dirty="0">
              <a:latin typeface="Marianne" panose="02000000000000000000" pitchFamily="2" charset="0"/>
            </a:endParaRPr>
          </a:p>
          <a:p>
            <a:r>
              <a:rPr lang="fr-FR" sz="2000" dirty="0">
                <a:latin typeface="Marianne" panose="02000000000000000000" pitchFamily="2" charset="0"/>
              </a:rPr>
              <a:t>L’association des directeurs des IUT de Région </a:t>
            </a:r>
            <a:r>
              <a:rPr lang="fr-FR" sz="2000" dirty="0" smtClean="0">
                <a:latin typeface="Marianne" panose="02000000000000000000" pitchFamily="2" charset="0"/>
              </a:rPr>
              <a:t>– ARIUT</a:t>
            </a:r>
            <a:r>
              <a:rPr lang="fr-FR" sz="2000" dirty="0">
                <a:latin typeface="Marianne" panose="02000000000000000000" pitchFamily="2" charset="0"/>
              </a:rPr>
              <a:t>,</a:t>
            </a:r>
            <a:r>
              <a:rPr lang="fr-FR" sz="2000" dirty="0" smtClean="0">
                <a:latin typeface="Marianne" panose="02000000000000000000" pitchFamily="2" charset="0"/>
              </a:rPr>
              <a:t> </a:t>
            </a:r>
            <a:endParaRPr lang="fr-FR" sz="2000" dirty="0">
              <a:latin typeface="Marianne" panose="02000000000000000000" pitchFamily="2" charset="0"/>
            </a:endParaRPr>
          </a:p>
          <a:p>
            <a:r>
              <a:rPr lang="fr-FR" sz="2000" dirty="0">
                <a:latin typeface="Marianne" panose="02000000000000000000" pitchFamily="2" charset="0"/>
              </a:rPr>
              <a:t>Un chargé de Mission Voie Technologique sur région académique</a:t>
            </a:r>
          </a:p>
          <a:p>
            <a:pPr>
              <a:buNone/>
            </a:pPr>
            <a:endParaRPr lang="fr-FR" sz="2000" dirty="0">
              <a:latin typeface="Marianne" panose="02000000000000000000" pitchFamily="2" charset="0"/>
            </a:endParaRPr>
          </a:p>
          <a:p>
            <a:pPr algn="just">
              <a:buNone/>
            </a:pPr>
            <a:r>
              <a:rPr lang="fr-FR" sz="2000" dirty="0">
                <a:latin typeface="Marianne" panose="02000000000000000000" pitchFamily="2" charset="0"/>
              </a:rPr>
              <a:t>	</a:t>
            </a:r>
            <a:r>
              <a:rPr lang="fr-FR" sz="2000" dirty="0" smtClean="0">
                <a:latin typeface="Marianne" panose="02000000000000000000" pitchFamily="2" charset="0"/>
              </a:rPr>
              <a:t>Mise en </a:t>
            </a:r>
            <a:r>
              <a:rPr lang="fr-FR" sz="2000" dirty="0">
                <a:latin typeface="Marianne" panose="02000000000000000000" pitchFamily="2" charset="0"/>
              </a:rPr>
              <a:t>place d’un groupe de travail départemental </a:t>
            </a:r>
            <a:r>
              <a:rPr lang="fr-FR" sz="2000" dirty="0" smtClean="0">
                <a:latin typeface="Marianne" panose="02000000000000000000" pitchFamily="2" charset="0"/>
              </a:rPr>
              <a:t>dans chacun des départements de l’académie de Lyon et organisations </a:t>
            </a:r>
            <a:r>
              <a:rPr lang="fr-FR" sz="2000" dirty="0">
                <a:latin typeface="Marianne" panose="02000000000000000000" pitchFamily="2" charset="0"/>
              </a:rPr>
              <a:t>parallèles sur les autres académies. Il détermine les objets de travail et  opérations de territoires à mettre en mettre en place</a:t>
            </a:r>
            <a:r>
              <a:rPr lang="fr-FR" sz="2000" dirty="0" smtClean="0">
                <a:latin typeface="Marianne" panose="02000000000000000000" pitchFamily="2" charset="0"/>
              </a:rPr>
              <a:t>.</a:t>
            </a:r>
          </a:p>
          <a:p>
            <a:pPr algn="just">
              <a:buNone/>
            </a:pPr>
            <a:r>
              <a:rPr lang="fr-FR" sz="2000" dirty="0">
                <a:latin typeface="Marianne" panose="02000000000000000000" pitchFamily="2" charset="0"/>
              </a:rPr>
              <a:t>	</a:t>
            </a:r>
            <a:r>
              <a:rPr lang="fr-FR" sz="2000" dirty="0" smtClean="0">
                <a:latin typeface="Marianne" panose="02000000000000000000" pitchFamily="2" charset="0"/>
              </a:rPr>
              <a:t>( </a:t>
            </a:r>
            <a:r>
              <a:rPr lang="fr-FR" sz="2000" dirty="0">
                <a:latin typeface="Marianne" panose="02000000000000000000" pitchFamily="2" charset="0"/>
              </a:rPr>
              <a:t>informations , formations, communication….)</a:t>
            </a:r>
            <a:endParaRPr lang="fr-FR" sz="2000" dirty="0" smtClean="0">
              <a:latin typeface="Marianne" panose="02000000000000000000" pitchFamily="2" charset="0"/>
            </a:endParaRPr>
          </a:p>
        </p:txBody>
      </p:sp>
      <p:pic>
        <p:nvPicPr>
          <p:cNvPr id="4" name="Image 3"/>
          <p:cNvPicPr/>
          <p:nvPr/>
        </p:nvPicPr>
        <p:blipFill>
          <a:blip r:embed="rId2" cstate="print">
            <a:extLst>
              <a:ext uri="{28A0092B-C50C-407E-A947-70E740481C1C}">
                <a14:useLocalDpi xmlns:a14="http://schemas.microsoft.com/office/drawing/2010/main" val="0"/>
              </a:ext>
            </a:extLst>
          </a:blip>
          <a:stretch>
            <a:fillRect/>
          </a:stretch>
        </p:blipFill>
        <p:spPr>
          <a:xfrm>
            <a:off x="24697" y="66647"/>
            <a:ext cx="2076108" cy="676035"/>
          </a:xfrm>
          <a:prstGeom prst="rect">
            <a:avLst/>
          </a:prstGeom>
        </p:spPr>
      </p:pic>
      <p:sp>
        <p:nvSpPr>
          <p:cNvPr id="5" name="Espace réservé de la date 6"/>
          <p:cNvSpPr>
            <a:spLocks noGrp="1"/>
          </p:cNvSpPr>
          <p:nvPr>
            <p:ph type="dt" sz="half" idx="10"/>
          </p:nvPr>
        </p:nvSpPr>
        <p:spPr>
          <a:xfrm>
            <a:off x="8248500" y="6378000"/>
            <a:ext cx="1267500" cy="480000"/>
          </a:xfrm>
        </p:spPr>
        <p:txBody>
          <a:bodyPr/>
          <a:lstStyle/>
          <a:p>
            <a:pPr algn="r"/>
            <a:r>
              <a:rPr lang="fr-FR" sz="800" b="1" cap="all" dirty="0" smtClean="0">
                <a:latin typeface="Marianne" panose="02000000000000000000" pitchFamily="2" charset="0"/>
              </a:rPr>
              <a:t>16/01/2024</a:t>
            </a:r>
            <a:endParaRPr lang="fr-FR" sz="800" b="1" cap="all" dirty="0">
              <a:latin typeface="Marianne" panose="02000000000000000000" pitchFamily="2" charset="0"/>
            </a:endParaRPr>
          </a:p>
        </p:txBody>
      </p:sp>
      <p:sp>
        <p:nvSpPr>
          <p:cNvPr id="6" name="Espace réservé du numéro de diapositive 4"/>
          <p:cNvSpPr>
            <a:spLocks noGrp="1"/>
          </p:cNvSpPr>
          <p:nvPr>
            <p:ph type="sldNum" sz="quarter" idx="12"/>
          </p:nvPr>
        </p:nvSpPr>
        <p:spPr>
          <a:xfrm>
            <a:off x="6786000" y="6388160"/>
            <a:ext cx="1462500" cy="480000"/>
          </a:xfrm>
        </p:spPr>
        <p:txBody>
          <a:bodyPr/>
          <a:lstStyle/>
          <a:p>
            <a:r>
              <a:rPr lang="fr-FR" sz="800" b="1" dirty="0">
                <a:latin typeface="Marianne" panose="02000000000000000000" pitchFamily="2" charset="0"/>
              </a:rPr>
              <a:t>6</a:t>
            </a:r>
          </a:p>
        </p:txBody>
      </p:sp>
    </p:spTree>
    <p:extLst>
      <p:ext uri="{BB962C8B-B14F-4D97-AF65-F5344CB8AC3E}">
        <p14:creationId xmlns:p14="http://schemas.microsoft.com/office/powerpoint/2010/main" val="133963621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216696" y="1124744"/>
            <a:ext cx="5482952" cy="724942"/>
          </a:xfrm>
        </p:spPr>
        <p:txBody>
          <a:bodyPr>
            <a:normAutofit fontScale="90000"/>
          </a:bodyPr>
          <a:lstStyle/>
          <a:p>
            <a:r>
              <a:rPr lang="fr-FR" sz="3100" b="1" dirty="0">
                <a:latin typeface="Marianne" panose="02000000000000000000" pitchFamily="2" charset="0"/>
              </a:rPr>
              <a:t>Rappel des enjeux Régionaux</a:t>
            </a:r>
            <a:br>
              <a:rPr lang="fr-FR" sz="3100" b="1" dirty="0">
                <a:latin typeface="Marianne" panose="02000000000000000000" pitchFamily="2" charset="0"/>
              </a:rPr>
            </a:br>
            <a:r>
              <a:rPr lang="fr-FR" sz="2000" dirty="0" smtClean="0">
                <a:latin typeface="Marianne" panose="02000000000000000000" pitchFamily="2" charset="0"/>
              </a:rPr>
              <a:t>(objectifs </a:t>
            </a:r>
            <a:r>
              <a:rPr lang="fr-FR" sz="2000" dirty="0">
                <a:latin typeface="Marianne" panose="02000000000000000000" pitchFamily="2" charset="0"/>
              </a:rPr>
              <a:t>primordiaux)</a:t>
            </a:r>
            <a:endParaRPr lang="fr-FR" b="1" dirty="0">
              <a:latin typeface="Marianne" panose="02000000000000000000" pitchFamily="2" charset="0"/>
            </a:endParaRPr>
          </a:p>
        </p:txBody>
      </p:sp>
      <p:pic>
        <p:nvPicPr>
          <p:cNvPr id="7" name="Image 6"/>
          <p:cNvPicPr/>
          <p:nvPr/>
        </p:nvPicPr>
        <p:blipFill>
          <a:blip r:embed="rId3" cstate="print">
            <a:extLst>
              <a:ext uri="{28A0092B-C50C-407E-A947-70E740481C1C}">
                <a14:useLocalDpi xmlns:a14="http://schemas.microsoft.com/office/drawing/2010/main" val="0"/>
              </a:ext>
            </a:extLst>
          </a:blip>
          <a:stretch>
            <a:fillRect/>
          </a:stretch>
        </p:blipFill>
        <p:spPr>
          <a:xfrm>
            <a:off x="344488" y="232685"/>
            <a:ext cx="2271172" cy="676035"/>
          </a:xfrm>
          <a:prstGeom prst="rect">
            <a:avLst/>
          </a:prstGeom>
        </p:spPr>
      </p:pic>
      <p:sp>
        <p:nvSpPr>
          <p:cNvPr id="8" name="Espace réservé du contenu 2"/>
          <p:cNvSpPr>
            <a:spLocks noGrp="1"/>
          </p:cNvSpPr>
          <p:nvPr>
            <p:ph idx="1"/>
          </p:nvPr>
        </p:nvSpPr>
        <p:spPr>
          <a:xfrm>
            <a:off x="600600" y="2132859"/>
            <a:ext cx="8915400" cy="4128813"/>
          </a:xfrm>
        </p:spPr>
        <p:txBody>
          <a:bodyPr>
            <a:noAutofit/>
          </a:bodyPr>
          <a:lstStyle/>
          <a:p>
            <a:r>
              <a:rPr lang="fr-FR" sz="2000" dirty="0" smtClean="0">
                <a:latin typeface="Marianne" panose="02000000000000000000" pitchFamily="2" charset="0"/>
              </a:rPr>
              <a:t>Rééquilibrer le poids de la voie technologique par rapport à la voie générale pour atteindre la proportion 30% / 70%</a:t>
            </a:r>
          </a:p>
          <a:p>
            <a:endParaRPr lang="fr-FR" sz="2000" dirty="0" smtClean="0">
              <a:latin typeface="Marianne" panose="02000000000000000000" pitchFamily="2" charset="0"/>
            </a:endParaRPr>
          </a:p>
          <a:p>
            <a:r>
              <a:rPr lang="fr-FR" sz="2000" dirty="0" smtClean="0">
                <a:latin typeface="Marianne" panose="02000000000000000000" pitchFamily="2" charset="0"/>
              </a:rPr>
              <a:t> Rééquilibrer le poids des séries, en réduisant la part des STMG à 50% au profit de la série STI2D (25%)  et STL (5%)</a:t>
            </a:r>
          </a:p>
          <a:p>
            <a:endParaRPr lang="fr-FR" sz="2000" dirty="0" smtClean="0">
              <a:latin typeface="Marianne" panose="02000000000000000000" pitchFamily="2" charset="0"/>
            </a:endParaRPr>
          </a:p>
          <a:p>
            <a:r>
              <a:rPr lang="fr-FR" sz="2000" dirty="0" smtClean="0">
                <a:latin typeface="Marianne" panose="02000000000000000000" pitchFamily="2" charset="0"/>
              </a:rPr>
              <a:t> 50% de bacheliers technologiques en BUT en 2024</a:t>
            </a:r>
          </a:p>
          <a:p>
            <a:endParaRPr lang="fr-FR" sz="2000" dirty="0" smtClean="0">
              <a:latin typeface="Marianne" panose="02000000000000000000" pitchFamily="2" charset="0"/>
            </a:endParaRPr>
          </a:p>
          <a:p>
            <a:r>
              <a:rPr lang="fr-FR" sz="2000" dirty="0" smtClean="0">
                <a:latin typeface="Marianne" panose="02000000000000000000" pitchFamily="2" charset="0"/>
              </a:rPr>
              <a:t> Améliorer le taux de passage de la première à la deuxième année de BUT ( tendre vers  80%)</a:t>
            </a:r>
          </a:p>
        </p:txBody>
      </p:sp>
      <p:sp>
        <p:nvSpPr>
          <p:cNvPr id="9" name="Espace réservé de la date 6"/>
          <p:cNvSpPr>
            <a:spLocks noGrp="1"/>
          </p:cNvSpPr>
          <p:nvPr>
            <p:ph type="dt" sz="half" idx="10"/>
          </p:nvPr>
        </p:nvSpPr>
        <p:spPr>
          <a:xfrm>
            <a:off x="7065898" y="6378000"/>
            <a:ext cx="1267500" cy="480000"/>
          </a:xfrm>
        </p:spPr>
        <p:txBody>
          <a:bodyPr/>
          <a:lstStyle/>
          <a:p>
            <a:pPr algn="r"/>
            <a:fld id="{733122C9-A0B9-462F-8757-0847AD287B63}" type="slidenum">
              <a:rPr lang="fr-FR" sz="800" b="1">
                <a:latin typeface="Marianne" panose="02000000000000000000" pitchFamily="2" charset="0"/>
              </a:rPr>
              <a:pPr algn="r"/>
              <a:t>7</a:t>
            </a:fld>
            <a:endParaRPr lang="fr-FR" sz="800" b="1" cap="all" dirty="0">
              <a:latin typeface="Marianne" panose="02000000000000000000" pitchFamily="2" charset="0"/>
            </a:endParaRPr>
          </a:p>
        </p:txBody>
      </p:sp>
      <p:sp>
        <p:nvSpPr>
          <p:cNvPr id="10" name="Espace réservé de la date 6"/>
          <p:cNvSpPr txBox="1">
            <a:spLocks/>
          </p:cNvSpPr>
          <p:nvPr/>
        </p:nvSpPr>
        <p:spPr>
          <a:xfrm>
            <a:off x="8248500" y="6378000"/>
            <a:ext cx="1267500" cy="480000"/>
          </a:xfrm>
          <a:prstGeom prst="rect">
            <a:avLst/>
          </a:prstGeom>
        </p:spPr>
        <p:txBody>
          <a:bodyPr vert="horz" lIns="91440" tIns="45720" rIns="91440" bIns="45720" rtlCol="0" anchor="ctr"/>
          <a:lstStyle>
            <a:defPPr>
              <a:defRPr lang="fr-FR"/>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r"/>
            <a:r>
              <a:rPr lang="fr-FR" sz="800" b="1" cap="all" dirty="0" smtClean="0">
                <a:latin typeface="Marianne" panose="02000000000000000000" pitchFamily="2" charset="0"/>
              </a:rPr>
              <a:t>16/01/2024</a:t>
            </a:r>
            <a:endParaRPr lang="fr-FR" sz="800" b="1" cap="all" dirty="0">
              <a:latin typeface="Marianne" panose="02000000000000000000" pitchFamily="2" charset="0"/>
            </a:endParaRPr>
          </a:p>
        </p:txBody>
      </p:sp>
    </p:spTree>
    <p:extLst>
      <p:ext uri="{BB962C8B-B14F-4D97-AF65-F5344CB8AC3E}">
        <p14:creationId xmlns:p14="http://schemas.microsoft.com/office/powerpoint/2010/main" val="257080210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2548698" y="921581"/>
            <a:ext cx="4968552" cy="527953"/>
          </a:xfrm>
        </p:spPr>
        <p:txBody>
          <a:bodyPr/>
          <a:lstStyle/>
          <a:p>
            <a:r>
              <a:rPr lang="fr-FR" dirty="0" smtClean="0"/>
              <a:t>L’orientation après la 2</a:t>
            </a:r>
            <a:r>
              <a:rPr lang="fr-FR" baseline="30000" dirty="0" smtClean="0"/>
              <a:t>de</a:t>
            </a:r>
            <a:r>
              <a:rPr lang="fr-FR" dirty="0" smtClean="0"/>
              <a:t> GT</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8</a:t>
            </a:fld>
            <a:endParaRPr lang="fr-FR" dirty="0"/>
          </a:p>
        </p:txBody>
      </p:sp>
      <p:sp>
        <p:nvSpPr>
          <p:cNvPr id="18"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pic>
        <p:nvPicPr>
          <p:cNvPr id="16" name="Image 15"/>
          <p:cNvPicPr/>
          <p:nvPr/>
        </p:nvPicPr>
        <p:blipFill>
          <a:blip r:embed="rId2" cstate="print">
            <a:extLst>
              <a:ext uri="{28A0092B-C50C-407E-A947-70E740481C1C}">
                <a14:useLocalDpi xmlns:a14="http://schemas.microsoft.com/office/drawing/2010/main" val="0"/>
              </a:ext>
            </a:extLst>
          </a:blip>
          <a:stretch>
            <a:fillRect/>
          </a:stretch>
        </p:blipFill>
        <p:spPr>
          <a:xfrm>
            <a:off x="128464" y="97538"/>
            <a:ext cx="2664296" cy="883189"/>
          </a:xfrm>
          <a:prstGeom prst="rect">
            <a:avLst/>
          </a:prstGeom>
        </p:spPr>
      </p:pic>
      <p:sp>
        <p:nvSpPr>
          <p:cNvPr id="2" name="Espace réservé du contenu 1"/>
          <p:cNvSpPr>
            <a:spLocks noGrp="1"/>
          </p:cNvSpPr>
          <p:nvPr>
            <p:ph sz="quarter" idx="14"/>
          </p:nvPr>
        </p:nvSpPr>
        <p:spPr>
          <a:xfrm>
            <a:off x="395296" y="1651107"/>
            <a:ext cx="9275355" cy="2232249"/>
          </a:xfrm>
        </p:spPr>
        <p:txBody>
          <a:bodyPr/>
          <a:lstStyle/>
          <a:p>
            <a:r>
              <a:rPr lang="fr-FR" sz="1800" dirty="0" smtClean="0">
                <a:solidFill>
                  <a:schemeClr val="tx2"/>
                </a:solidFill>
              </a:rPr>
              <a:t>Rééquilibrer le poids de la Voie technologique / à la Voie générale: 30% / 70%</a:t>
            </a:r>
          </a:p>
          <a:p>
            <a:endParaRPr lang="fr-FR" sz="1400" dirty="0" smtClean="0">
              <a:solidFill>
                <a:schemeClr val="tx2"/>
              </a:solidFill>
            </a:endParaRPr>
          </a:p>
          <a:p>
            <a:pPr marL="342900" indent="-342900">
              <a:buFont typeface="Arial" panose="020B0604020202020204" pitchFamily="34" charset="0"/>
              <a:buChar char="•"/>
            </a:pPr>
            <a:r>
              <a:rPr lang="fr-FR" sz="1400" dirty="0" smtClean="0"/>
              <a:t>Dans le département, en 2023, les DO vers la voie technologique sont de 29,2% (en comptant les filières STHR, STD2A et STAV)</a:t>
            </a:r>
          </a:p>
          <a:p>
            <a:pPr marL="342900" indent="-342900">
              <a:buFont typeface="Arial" panose="020B0604020202020204" pitchFamily="34" charset="0"/>
              <a:buChar char="•"/>
            </a:pPr>
            <a:endParaRPr lang="fr-FR" sz="1400" dirty="0" smtClean="0"/>
          </a:p>
          <a:p>
            <a:pPr marL="342900" indent="-342900">
              <a:buFont typeface="Arial" panose="020B0604020202020204" pitchFamily="34" charset="0"/>
              <a:buChar char="•"/>
            </a:pPr>
            <a:r>
              <a:rPr lang="fr-FR" sz="1400" dirty="0" smtClean="0"/>
              <a:t>Le taux de passage en 1</a:t>
            </a:r>
            <a:r>
              <a:rPr lang="fr-FR" sz="1400" baseline="30000" dirty="0" smtClean="0"/>
              <a:t>ère</a:t>
            </a:r>
            <a:r>
              <a:rPr lang="fr-FR" sz="1400" dirty="0" smtClean="0"/>
              <a:t> générale est de 65,8%</a:t>
            </a:r>
          </a:p>
          <a:p>
            <a:pPr marL="342900" indent="-342900">
              <a:buFont typeface="Arial" panose="020B0604020202020204" pitchFamily="34" charset="0"/>
              <a:buChar char="•"/>
            </a:pPr>
            <a:endParaRPr lang="fr-FR" sz="1400" dirty="0" smtClean="0"/>
          </a:p>
          <a:p>
            <a:pPr marL="342900" indent="-342900">
              <a:buFont typeface="Arial" panose="020B0604020202020204" pitchFamily="34" charset="0"/>
              <a:buChar char="•"/>
            </a:pPr>
            <a:r>
              <a:rPr lang="fr-FR" sz="1400" dirty="0" smtClean="0"/>
              <a:t>Les réorientations vers la voie pro représentent 4,3%</a:t>
            </a:r>
          </a:p>
          <a:p>
            <a:pPr marL="342900" indent="-342900">
              <a:buFont typeface="Arial" panose="020B0604020202020204" pitchFamily="34" charset="0"/>
              <a:buChar char="•"/>
            </a:pPr>
            <a:endParaRPr lang="fr-FR" sz="1400" dirty="0" smtClean="0">
              <a:solidFill>
                <a:schemeClr val="tx2"/>
              </a:solidFill>
            </a:endParaRPr>
          </a:p>
          <a:p>
            <a:r>
              <a:rPr lang="fr-FR" sz="1800" dirty="0">
                <a:solidFill>
                  <a:schemeClr val="tx2"/>
                </a:solidFill>
              </a:rPr>
              <a:t>Rééquilibrer le poids des séries en réduisant la part des STMG à 50% au profit de la STI2D (25</a:t>
            </a:r>
            <a:r>
              <a:rPr lang="fr-FR" sz="1800" dirty="0" smtClean="0">
                <a:solidFill>
                  <a:schemeClr val="tx2"/>
                </a:solidFill>
              </a:rPr>
              <a:t>%) </a:t>
            </a:r>
            <a:r>
              <a:rPr lang="fr-FR" sz="1800" dirty="0">
                <a:solidFill>
                  <a:schemeClr val="tx2"/>
                </a:solidFill>
              </a:rPr>
              <a:t>et STL (5%)</a:t>
            </a:r>
          </a:p>
          <a:p>
            <a:endParaRPr lang="fr-FR" sz="1800" dirty="0">
              <a:solidFill>
                <a:schemeClr val="tx2"/>
              </a:solidFill>
            </a:endParaRPr>
          </a:p>
          <a:p>
            <a:endParaRPr lang="fr-FR" sz="1400" dirty="0" smtClean="0">
              <a:solidFill>
                <a:schemeClr val="tx2"/>
              </a:solidFill>
            </a:endParaRPr>
          </a:p>
          <a:p>
            <a:endParaRPr lang="fr-FR" sz="1400" dirty="0" smtClean="0">
              <a:solidFill>
                <a:schemeClr val="tx2"/>
              </a:solidFill>
            </a:endParaRPr>
          </a:p>
          <a:p>
            <a:endParaRPr lang="fr-FR" sz="1400" dirty="0">
              <a:solidFill>
                <a:schemeClr val="tx2"/>
              </a:solidFill>
            </a:endParaRPr>
          </a:p>
        </p:txBody>
      </p:sp>
      <p:sp>
        <p:nvSpPr>
          <p:cNvPr id="3" name="ZoneTexte 2"/>
          <p:cNvSpPr txBox="1"/>
          <p:nvPr/>
        </p:nvSpPr>
        <p:spPr>
          <a:xfrm>
            <a:off x="1208586" y="4725144"/>
            <a:ext cx="3515703" cy="1477328"/>
          </a:xfrm>
          <a:prstGeom prst="rect">
            <a:avLst/>
          </a:prstGeom>
          <a:noFill/>
        </p:spPr>
        <p:txBody>
          <a:bodyPr wrap="square" rtlCol="0">
            <a:spAutoFit/>
          </a:bodyPr>
          <a:lstStyle/>
          <a:p>
            <a:endParaRPr lang="fr-FR" dirty="0"/>
          </a:p>
          <a:p>
            <a:pPr marL="285750" indent="-285750">
              <a:buFont typeface="Wingdings" panose="05000000000000000000" pitchFamily="2" charset="2"/>
              <a:buChar char="§"/>
            </a:pPr>
            <a:r>
              <a:rPr lang="fr-FR" dirty="0"/>
              <a:t>Taux académiques                                                   </a:t>
            </a:r>
            <a:r>
              <a:rPr lang="fr-FR" dirty="0" smtClean="0"/>
              <a:t>                                                             </a:t>
            </a:r>
            <a:endParaRPr lang="fr-FR" dirty="0"/>
          </a:p>
          <a:p>
            <a:pPr marL="285750" indent="-285750">
              <a:buFont typeface="Wingdings" panose="05000000000000000000" pitchFamily="2" charset="2"/>
              <a:buChar char="Ø"/>
            </a:pPr>
            <a:r>
              <a:rPr lang="fr-FR" dirty="0"/>
              <a:t>STMG : 58%	</a:t>
            </a:r>
            <a:r>
              <a:rPr lang="fr-FR" dirty="0" smtClean="0"/>
              <a:t>	</a:t>
            </a:r>
            <a:endParaRPr lang="fr-FR" dirty="0"/>
          </a:p>
          <a:p>
            <a:pPr marL="342900" indent="-342900">
              <a:buFont typeface="Wingdings" panose="05000000000000000000" pitchFamily="2" charset="2"/>
              <a:buChar char="Ø"/>
            </a:pPr>
            <a:r>
              <a:rPr lang="fr-FR" dirty="0"/>
              <a:t>STI2D : 23%</a:t>
            </a:r>
          </a:p>
          <a:p>
            <a:pPr marL="342900" indent="-342900">
              <a:buFont typeface="Wingdings" panose="05000000000000000000" pitchFamily="2" charset="2"/>
              <a:buChar char="Ø"/>
            </a:pPr>
            <a:r>
              <a:rPr lang="fr-FR" dirty="0"/>
              <a:t>STL : 4,3%</a:t>
            </a:r>
          </a:p>
        </p:txBody>
      </p:sp>
      <p:sp>
        <p:nvSpPr>
          <p:cNvPr id="15" name="ZoneTexte 14"/>
          <p:cNvSpPr txBox="1"/>
          <p:nvPr/>
        </p:nvSpPr>
        <p:spPr>
          <a:xfrm>
            <a:off x="5169024" y="4706994"/>
            <a:ext cx="3515703" cy="1477328"/>
          </a:xfrm>
          <a:prstGeom prst="rect">
            <a:avLst/>
          </a:prstGeom>
          <a:noFill/>
        </p:spPr>
        <p:txBody>
          <a:bodyPr wrap="square" rtlCol="0">
            <a:spAutoFit/>
          </a:bodyPr>
          <a:lstStyle/>
          <a:p>
            <a:endParaRPr lang="fr-FR" dirty="0">
              <a:solidFill>
                <a:schemeClr val="tx2"/>
              </a:solidFill>
            </a:endParaRPr>
          </a:p>
          <a:p>
            <a:pPr marL="285750" indent="-285750">
              <a:buFont typeface="Wingdings" panose="05000000000000000000" pitchFamily="2" charset="2"/>
              <a:buChar char="§"/>
            </a:pPr>
            <a:r>
              <a:rPr lang="fr-FR" dirty="0"/>
              <a:t>Taux </a:t>
            </a:r>
            <a:r>
              <a:rPr lang="fr-FR" dirty="0" smtClean="0"/>
              <a:t>dans l’Ain                                                                                                               </a:t>
            </a:r>
            <a:endParaRPr lang="fr-FR" dirty="0"/>
          </a:p>
          <a:p>
            <a:pPr marL="285750" indent="-285750">
              <a:buFont typeface="Wingdings" panose="05000000000000000000" pitchFamily="2" charset="2"/>
              <a:buChar char="Ø"/>
            </a:pPr>
            <a:r>
              <a:rPr lang="fr-FR" dirty="0"/>
              <a:t>STMG : </a:t>
            </a:r>
            <a:r>
              <a:rPr lang="fr-FR" dirty="0" smtClean="0"/>
              <a:t>52,6%</a:t>
            </a:r>
            <a:r>
              <a:rPr lang="fr-FR" dirty="0"/>
              <a:t>	</a:t>
            </a:r>
            <a:r>
              <a:rPr lang="fr-FR" dirty="0" smtClean="0"/>
              <a:t>	</a:t>
            </a:r>
            <a:endParaRPr lang="fr-FR" dirty="0"/>
          </a:p>
          <a:p>
            <a:pPr marL="342900" indent="-342900">
              <a:buFont typeface="Wingdings" panose="05000000000000000000" pitchFamily="2" charset="2"/>
              <a:buChar char="Ø"/>
            </a:pPr>
            <a:r>
              <a:rPr lang="fr-FR" dirty="0"/>
              <a:t>STI2D : </a:t>
            </a:r>
            <a:r>
              <a:rPr lang="fr-FR" dirty="0" smtClean="0"/>
              <a:t>20%</a:t>
            </a:r>
            <a:endParaRPr lang="fr-FR" dirty="0"/>
          </a:p>
          <a:p>
            <a:pPr marL="342900" indent="-342900">
              <a:buFont typeface="Wingdings" panose="05000000000000000000" pitchFamily="2" charset="2"/>
              <a:buChar char="Ø"/>
            </a:pPr>
            <a:r>
              <a:rPr lang="fr-FR" dirty="0"/>
              <a:t>STL : </a:t>
            </a:r>
            <a:r>
              <a:rPr lang="fr-FR" dirty="0" smtClean="0"/>
              <a:t>4%</a:t>
            </a:r>
            <a:endParaRPr lang="fr-FR" dirty="0"/>
          </a:p>
        </p:txBody>
      </p:sp>
    </p:spTree>
    <p:extLst>
      <p:ext uri="{BB962C8B-B14F-4D97-AF65-F5344CB8AC3E}">
        <p14:creationId xmlns:p14="http://schemas.microsoft.com/office/powerpoint/2010/main" val="270197695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re 9"/>
          <p:cNvSpPr>
            <a:spLocks noGrp="1"/>
          </p:cNvSpPr>
          <p:nvPr>
            <p:ph type="title"/>
          </p:nvPr>
        </p:nvSpPr>
        <p:spPr>
          <a:xfrm>
            <a:off x="389999" y="968051"/>
            <a:ext cx="9126000" cy="444725"/>
          </a:xfrm>
        </p:spPr>
        <p:txBody>
          <a:bodyPr/>
          <a:lstStyle/>
          <a:p>
            <a:r>
              <a:rPr lang="fr-FR" dirty="0" smtClean="0"/>
              <a:t>L’orientation des élèves après le collège</a:t>
            </a:r>
            <a:endParaRPr lang="fr-FR" dirty="0"/>
          </a:p>
        </p:txBody>
      </p:sp>
      <p:sp>
        <p:nvSpPr>
          <p:cNvPr id="4" name="Espace réservé du numéro de diapositive 3"/>
          <p:cNvSpPr>
            <a:spLocks noGrp="1"/>
          </p:cNvSpPr>
          <p:nvPr>
            <p:ph type="sldNum" sz="quarter" idx="12"/>
          </p:nvPr>
        </p:nvSpPr>
        <p:spPr/>
        <p:txBody>
          <a:bodyPr/>
          <a:lstStyle/>
          <a:p>
            <a:fld id="{733122C9-A0B9-462F-8757-0847AD287B63}" type="slidenum">
              <a:rPr lang="fr-FR" smtClean="0"/>
              <a:pPr/>
              <a:t>9</a:t>
            </a:fld>
            <a:endParaRPr lang="fr-FR" dirty="0"/>
          </a:p>
        </p:txBody>
      </p:sp>
      <p:sp>
        <p:nvSpPr>
          <p:cNvPr id="8" name="Espace réservé du pied de page 7"/>
          <p:cNvSpPr>
            <a:spLocks noGrp="1"/>
          </p:cNvSpPr>
          <p:nvPr>
            <p:ph type="ftr" sz="quarter" idx="11"/>
          </p:nvPr>
        </p:nvSpPr>
        <p:spPr>
          <a:xfrm>
            <a:off x="390000" y="6378000"/>
            <a:ext cx="6396000" cy="480000"/>
          </a:xfrm>
        </p:spPr>
        <p:txBody>
          <a:bodyPr/>
          <a:lstStyle/>
          <a:p>
            <a:r>
              <a:rPr lang="fr-FR" dirty="0" smtClean="0"/>
              <a:t>Délégation régionale académique à l’information et à l’orientation</a:t>
            </a:r>
            <a:endParaRPr lang="fr-FR" dirty="0"/>
          </a:p>
        </p:txBody>
      </p:sp>
      <p:graphicFrame>
        <p:nvGraphicFramePr>
          <p:cNvPr id="16" name="Graphique 15"/>
          <p:cNvGraphicFramePr/>
          <p:nvPr>
            <p:extLst>
              <p:ext uri="{D42A27DB-BD31-4B8C-83A1-F6EECF244321}">
                <p14:modId xmlns:p14="http://schemas.microsoft.com/office/powerpoint/2010/main" val="146431441"/>
              </p:ext>
            </p:extLst>
          </p:nvPr>
        </p:nvGraphicFramePr>
        <p:xfrm>
          <a:off x="488504" y="2511254"/>
          <a:ext cx="4248472" cy="3504528"/>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7" name="Graphique 16"/>
          <p:cNvGraphicFramePr/>
          <p:nvPr>
            <p:extLst>
              <p:ext uri="{D42A27DB-BD31-4B8C-83A1-F6EECF244321}">
                <p14:modId xmlns:p14="http://schemas.microsoft.com/office/powerpoint/2010/main" val="1042205550"/>
              </p:ext>
            </p:extLst>
          </p:nvPr>
        </p:nvGraphicFramePr>
        <p:xfrm>
          <a:off x="5169026" y="2518520"/>
          <a:ext cx="4221123" cy="3504528"/>
        </p:xfrm>
        <a:graphic>
          <a:graphicData uri="http://schemas.openxmlformats.org/drawingml/2006/chart">
            <c:chart xmlns:c="http://schemas.openxmlformats.org/drawingml/2006/chart" xmlns:r="http://schemas.openxmlformats.org/officeDocument/2006/relationships" r:id="rId4"/>
          </a:graphicData>
        </a:graphic>
      </p:graphicFrame>
      <p:sp>
        <p:nvSpPr>
          <p:cNvPr id="18" name="Espace réservé du contenu 11"/>
          <p:cNvSpPr>
            <a:spLocks noGrp="1"/>
          </p:cNvSpPr>
          <p:nvPr>
            <p:ph sz="quarter" idx="14"/>
          </p:nvPr>
        </p:nvSpPr>
        <p:spPr>
          <a:xfrm>
            <a:off x="389999" y="1517921"/>
            <a:ext cx="9126000" cy="620960"/>
          </a:xfrm>
        </p:spPr>
        <p:txBody>
          <a:bodyPr/>
          <a:lstStyle/>
          <a:p>
            <a:r>
              <a:rPr lang="fr-FR" sz="1400" dirty="0" smtClean="0"/>
              <a:t>Depuis 2021, une augmentation de l’orientation vers la voie professionnelle, source d’employabilité à court et moyen terme.</a:t>
            </a:r>
            <a:endParaRPr lang="fr-FR" sz="1400" dirty="0"/>
          </a:p>
        </p:txBody>
      </p:sp>
      <p:sp>
        <p:nvSpPr>
          <p:cNvPr id="19" name="Espace réservé du contenu 11"/>
          <p:cNvSpPr txBox="1">
            <a:spLocks/>
          </p:cNvSpPr>
          <p:nvPr/>
        </p:nvSpPr>
        <p:spPr bwMode="gray">
          <a:xfrm>
            <a:off x="389999" y="6222188"/>
            <a:ext cx="9126000" cy="289696"/>
          </a:xfrm>
          <a:prstGeom prst="rect">
            <a:avLst/>
          </a:prstGeom>
        </p:spPr>
        <p:txBody>
          <a:bodyPr vert="horz" lIns="0" tIns="0" rIns="0" bIns="0" rtlCol="0" anchor="t" anchorCtr="0">
            <a:noAutofit/>
          </a:bodyPr>
          <a:lstStyle>
            <a:lvl1pPr marL="0" indent="0" algn="l" defTabSz="914378" rtl="0" eaLnBrk="1" latinLnBrk="0" hangingPunct="1">
              <a:lnSpc>
                <a:spcPct val="100000"/>
              </a:lnSpc>
              <a:spcBef>
                <a:spcPts val="0"/>
              </a:spcBef>
              <a:spcAft>
                <a:spcPts val="500"/>
              </a:spcAft>
              <a:buFont typeface="Arial" pitchFamily="34" charset="0"/>
              <a:buNone/>
              <a:defRPr sz="1050" b="0" kern="1200">
                <a:solidFill>
                  <a:schemeClr val="tx1"/>
                </a:solidFill>
                <a:latin typeface="+mn-lt"/>
                <a:ea typeface="+mn-ea"/>
                <a:cs typeface="+mn-cs"/>
              </a:defRPr>
            </a:lvl1pPr>
            <a:lvl2pPr marL="251994" indent="-71999" algn="l" defTabSz="914378" rtl="0" eaLnBrk="1" latinLnBrk="0" hangingPunct="1">
              <a:lnSpc>
                <a:spcPct val="100000"/>
              </a:lnSpc>
              <a:spcBef>
                <a:spcPts val="600"/>
              </a:spcBef>
              <a:spcAft>
                <a:spcPts val="600"/>
              </a:spcAft>
              <a:buFont typeface="Arial" pitchFamily="34" charset="0"/>
              <a:buChar char="•"/>
              <a:defRPr sz="950" kern="1200">
                <a:solidFill>
                  <a:schemeClr val="tx1"/>
                </a:solidFill>
                <a:latin typeface="+mn-lt"/>
                <a:ea typeface="+mn-ea"/>
                <a:cs typeface="+mn-cs"/>
              </a:defRPr>
            </a:lvl2pPr>
            <a:lvl3pPr marL="431990" indent="-71999" algn="l" defTabSz="914378" rtl="0" eaLnBrk="1" latinLnBrk="0" hangingPunct="1">
              <a:lnSpc>
                <a:spcPct val="100000"/>
              </a:lnSpc>
              <a:spcBef>
                <a:spcPts val="100"/>
              </a:spcBef>
              <a:spcAft>
                <a:spcPts val="100"/>
              </a:spcAft>
              <a:buSzPct val="100000"/>
              <a:buFont typeface="Arial" pitchFamily="34" charset="0"/>
              <a:buChar char="•"/>
              <a:defRPr sz="850" kern="1200">
                <a:solidFill>
                  <a:schemeClr val="tx1"/>
                </a:solidFill>
                <a:latin typeface="+mn-lt"/>
                <a:ea typeface="+mn-ea"/>
                <a:cs typeface="+mn-cs"/>
              </a:defRPr>
            </a:lvl3pPr>
            <a:lvl4pPr marL="611985" indent="-71999" algn="l" defTabSz="914378" rtl="0" eaLnBrk="1" latinLnBrk="0" hangingPunct="1">
              <a:lnSpc>
                <a:spcPct val="100000"/>
              </a:lnSpc>
              <a:spcBef>
                <a:spcPts val="100"/>
              </a:spcBef>
              <a:spcAft>
                <a:spcPts val="100"/>
              </a:spcAft>
              <a:buSzPct val="100000"/>
              <a:buFont typeface="Arial" pitchFamily="34" charset="0"/>
              <a:buChar char="•"/>
              <a:defRPr sz="750" kern="1200">
                <a:solidFill>
                  <a:schemeClr val="tx1"/>
                </a:solidFill>
                <a:latin typeface="+mn-lt"/>
                <a:ea typeface="+mn-ea"/>
                <a:cs typeface="+mn-cs"/>
              </a:defRPr>
            </a:lvl4pPr>
            <a:lvl5pPr marL="827979" indent="-71999" algn="l" defTabSz="914378" rtl="0" eaLnBrk="1" latinLnBrk="0" hangingPunct="1">
              <a:lnSpc>
                <a:spcPct val="100000"/>
              </a:lnSpc>
              <a:spcBef>
                <a:spcPts val="100"/>
              </a:spcBef>
              <a:spcAft>
                <a:spcPts val="100"/>
              </a:spcAft>
              <a:buSzPct val="100000"/>
              <a:buFont typeface="Arial" pitchFamily="34" charset="0"/>
              <a:buChar char="•"/>
              <a:defRPr sz="700" kern="1200">
                <a:solidFill>
                  <a:schemeClr val="tx1"/>
                </a:solidFill>
                <a:latin typeface="+mn-lt"/>
                <a:ea typeface="+mn-ea"/>
                <a:cs typeface="+mn-cs"/>
              </a:defRPr>
            </a:lvl5pPr>
            <a:lvl6pPr marL="2514537"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726"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8915"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103" indent="-228594" algn="l" defTabSz="914378"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r>
              <a:rPr lang="fr-FR" sz="1200" i="1" dirty="0" smtClean="0"/>
              <a:t>Source : bilans de l’orientation – Données SIECLE</a:t>
            </a:r>
            <a:endParaRPr lang="fr-FR" sz="1200" i="1" dirty="0"/>
          </a:p>
        </p:txBody>
      </p:sp>
      <p:sp>
        <p:nvSpPr>
          <p:cNvPr id="15" name="Espace réservé du texte 10"/>
          <p:cNvSpPr>
            <a:spLocks noGrp="1"/>
          </p:cNvSpPr>
          <p:nvPr>
            <p:ph type="body" sz="quarter" idx="13"/>
          </p:nvPr>
        </p:nvSpPr>
        <p:spPr>
          <a:xfrm>
            <a:off x="3588000" y="240000"/>
            <a:ext cx="5928000" cy="480000"/>
          </a:xfrm>
        </p:spPr>
        <p:txBody>
          <a:bodyPr/>
          <a:lstStyle/>
          <a:p>
            <a:pPr marL="0" indent="0">
              <a:buNone/>
            </a:pPr>
            <a:r>
              <a:rPr lang="fr-FR" dirty="0"/>
              <a:t>1</a:t>
            </a:r>
            <a:r>
              <a:rPr lang="fr-FR" dirty="0" smtClean="0"/>
              <a:t>. L’orientation en lycée général et technologique</a:t>
            </a:r>
            <a:endParaRPr lang="fr-FR" dirty="0"/>
          </a:p>
          <a:p>
            <a:pPr marL="0" lvl="1" indent="0">
              <a:buNone/>
            </a:pPr>
            <a:r>
              <a:rPr lang="fr-FR" dirty="0" smtClean="0"/>
              <a:t>b. L’orientation</a:t>
            </a:r>
            <a:endParaRPr lang="fr-FR" dirty="0"/>
          </a:p>
        </p:txBody>
      </p:sp>
      <p:sp>
        <p:nvSpPr>
          <p:cNvPr id="11" name="Espace réservé de la date 6"/>
          <p:cNvSpPr>
            <a:spLocks noGrp="1"/>
          </p:cNvSpPr>
          <p:nvPr>
            <p:ph type="dt" sz="half" idx="10"/>
          </p:nvPr>
        </p:nvSpPr>
        <p:spPr>
          <a:xfrm>
            <a:off x="8248500" y="6378000"/>
            <a:ext cx="1267500" cy="480000"/>
          </a:xfrm>
        </p:spPr>
        <p:txBody>
          <a:bodyPr/>
          <a:lstStyle/>
          <a:p>
            <a:pPr algn="r"/>
            <a:r>
              <a:rPr lang="fr-FR" cap="all" dirty="0" smtClean="0"/>
              <a:t>16/01/2024</a:t>
            </a:r>
            <a:endParaRPr lang="fr-FR" cap="all" dirty="0"/>
          </a:p>
        </p:txBody>
      </p:sp>
      <p:sp>
        <p:nvSpPr>
          <p:cNvPr id="12" name="ZoneTexte 11"/>
          <p:cNvSpPr txBox="1"/>
          <p:nvPr/>
        </p:nvSpPr>
        <p:spPr>
          <a:xfrm>
            <a:off x="390002" y="2061601"/>
            <a:ext cx="3338865" cy="369332"/>
          </a:xfrm>
          <a:prstGeom prst="rect">
            <a:avLst/>
          </a:prstGeom>
          <a:noFill/>
        </p:spPr>
        <p:txBody>
          <a:bodyPr wrap="square" rtlCol="0">
            <a:spAutoFit/>
          </a:bodyPr>
          <a:lstStyle/>
          <a:p>
            <a:r>
              <a:rPr lang="fr-FR" dirty="0" smtClean="0">
                <a:solidFill>
                  <a:schemeClr val="tx2"/>
                </a:solidFill>
              </a:rPr>
              <a:t>Au niveau académique</a:t>
            </a:r>
            <a:endParaRPr lang="fr-FR" dirty="0">
              <a:solidFill>
                <a:schemeClr val="tx2"/>
              </a:solidFill>
            </a:endParaRPr>
          </a:p>
        </p:txBody>
      </p:sp>
    </p:spTree>
    <p:extLst>
      <p:ext uri="{BB962C8B-B14F-4D97-AF65-F5344CB8AC3E}">
        <p14:creationId xmlns:p14="http://schemas.microsoft.com/office/powerpoint/2010/main" val="1334908070"/>
      </p:ext>
    </p:extLst>
  </p:cSld>
  <p:clrMapOvr>
    <a:masterClrMapping/>
  </p:clrMapOvr>
  <p:timing>
    <p:tnLst>
      <p:par>
        <p:cTn id="1" dur="indefinite" restart="never" nodeType="tmRoot"/>
      </p:par>
    </p:tnLst>
  </p:timing>
</p:sld>
</file>

<file path=ppt/theme/theme1.xml><?xml version="1.0" encoding="utf-8"?>
<a:theme xmlns:a="http://schemas.openxmlformats.org/drawingml/2006/main" name="MINISTÈRIEL">
  <a:themeElements>
    <a:clrScheme name="GOUVERNEMENT PPT">
      <a:dk1>
        <a:srgbClr val="000000"/>
      </a:dk1>
      <a:lt1>
        <a:srgbClr val="FFFFFF"/>
      </a:lt1>
      <a:dk2>
        <a:srgbClr val="000091"/>
      </a:dk2>
      <a:lt2>
        <a:srgbClr val="E1000F"/>
      </a:lt2>
      <a:accent1>
        <a:srgbClr val="005841"/>
      </a:accent1>
      <a:accent2>
        <a:srgbClr val="21215A"/>
      </a:accent2>
      <a:accent3>
        <a:srgbClr val="FFD500"/>
      </a:accent3>
      <a:accent4>
        <a:srgbClr val="EA5433"/>
      </a:accent4>
      <a:accent5>
        <a:srgbClr val="8C2237"/>
      </a:accent5>
      <a:accent6>
        <a:srgbClr val="49311F"/>
      </a:accent6>
      <a:hlink>
        <a:srgbClr val="000000"/>
      </a:hlink>
      <a:folHlink>
        <a:srgbClr val="000000"/>
      </a:folHlink>
    </a:clrScheme>
    <a:fontScheme name="GOUVERNEMENT PPT">
      <a:majorFont>
        <a:latin typeface="Marianne"/>
        <a:ea typeface=""/>
        <a:cs typeface=""/>
      </a:majorFont>
      <a:minorFont>
        <a:latin typeface="Marianne"/>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02_FOND ECRAN_4_3" id="{10C338DC-25DE-DE49-B378-885F7B62B31C}" vid="{8EB08C32-EACE-6D4D-9991-56925EA9F4DB}"/>
    </a:ext>
  </a:extLst>
</a:theme>
</file>

<file path=ppt/theme/theme2.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Thème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Description0 xmlns="2c7ddd52-0a06-43b1-a35c-dcb15ea2e3f4"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873AB55E0CC5DA459F57F5A42893F46A005A087D358B12CA4E82A8A8BA9B8A8CF200D3544DBFAD4F664AA25DF68E6D1F0A9E00689F2856DFEDCE40890FDCED81A7DFC9005D57C802836FCB44B44B7372FB2B7972" ma:contentTypeVersion="2" ma:contentTypeDescription="Crée un document." ma:contentTypeScope="" ma:versionID="5a60f89c127121cb1fddd53ae7c254b1">
  <xsd:schema xmlns:xsd="http://www.w3.org/2001/XMLSchema" xmlns:xs="http://www.w3.org/2001/XMLSchema" xmlns:p="http://schemas.microsoft.com/office/2006/metadata/properties" xmlns:ns2="2c7ddd52-0a06-43b1-a35c-dcb15ea2e3f4" targetNamespace="http://schemas.microsoft.com/office/2006/metadata/properties" ma:root="true" ma:fieldsID="d5f738a9b3eb3c0a5db9868b5f12e787" ns2:_="">
    <xsd:import namespace="2c7ddd52-0a06-43b1-a35c-dcb15ea2e3f4"/>
    <xsd:element name="properties">
      <xsd:complexType>
        <xsd:sequence>
          <xsd:element name="documentManagement">
            <xsd:complexType>
              <xsd:all>
                <xsd:element ref="ns2:Description0"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2c7ddd52-0a06-43b1-a35c-dcb15ea2e3f4" elementFormDefault="qualified">
    <xsd:import namespace="http://schemas.microsoft.com/office/2006/documentManagement/types"/>
    <xsd:import namespace="http://schemas.microsoft.com/office/infopath/2007/PartnerControls"/>
    <xsd:element name="Description0" ma:index="8" nillable="true" ma:displayName="Description" ma:description="Description du document" ma:internalName="Description0">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ype de contenu" ma:readOnly="true"/>
        <xsd:element ref="dc:title" minOccurs="0" maxOccurs="1" ma:index="4" ma:displayName="Titr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BE665D03-BD43-4A86-B6D2-5126C047A9BC}">
  <ds:schemaRefs>
    <ds:schemaRef ds:uri="http://schemas.openxmlformats.org/package/2006/metadata/core-properties"/>
    <ds:schemaRef ds:uri="http://purl.org/dc/dcmitype/"/>
    <ds:schemaRef ds:uri="http://schemas.microsoft.com/office/infopath/2007/PartnerControls"/>
    <ds:schemaRef ds:uri="http://purl.org/dc/elements/1.1/"/>
    <ds:schemaRef ds:uri="http://schemas.microsoft.com/office/2006/metadata/properties"/>
    <ds:schemaRef ds:uri="http://schemas.microsoft.com/office/2006/documentManagement/types"/>
    <ds:schemaRef ds:uri="http://purl.org/dc/terms/"/>
    <ds:schemaRef ds:uri="2c7ddd52-0a06-43b1-a35c-dcb15ea2e3f4"/>
    <ds:schemaRef ds:uri="http://www.w3.org/XML/1998/namespace"/>
  </ds:schemaRefs>
</ds:datastoreItem>
</file>

<file path=customXml/itemProps2.xml><?xml version="1.0" encoding="utf-8"?>
<ds:datastoreItem xmlns:ds="http://schemas.openxmlformats.org/officeDocument/2006/customXml" ds:itemID="{ECB448C3-5FE1-481F-85C8-33598570CB24}">
  <ds:schemaRefs>
    <ds:schemaRef ds:uri="http://schemas.microsoft.com/sharepoint/v3/contenttype/forms"/>
  </ds:schemaRefs>
</ds:datastoreItem>
</file>

<file path=customXml/itemProps3.xml><?xml version="1.0" encoding="utf-8"?>
<ds:datastoreItem xmlns:ds="http://schemas.openxmlformats.org/officeDocument/2006/customXml" ds:itemID="{1035F979-A072-4E70-A14C-C63B81B29C68}">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2c7ddd52-0a06-43b1-a35c-dcb15ea2e3f4"/>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MINISTÈRIEL</Template>
  <TotalTime>3353</TotalTime>
  <Words>4188</Words>
  <Application>Microsoft Office PowerPoint</Application>
  <PresentationFormat>Format A4 (210 x 297 mm)</PresentationFormat>
  <Paragraphs>630</Paragraphs>
  <Slides>43</Slides>
  <Notes>16</Notes>
  <HiddenSlides>0</HiddenSlides>
  <MMClips>0</MMClips>
  <ScaleCrop>false</ScaleCrop>
  <HeadingPairs>
    <vt:vector size="6" baseType="variant">
      <vt:variant>
        <vt:lpstr>Polices utilisées</vt:lpstr>
      </vt:variant>
      <vt:variant>
        <vt:i4>4</vt:i4>
      </vt:variant>
      <vt:variant>
        <vt:lpstr>Thème</vt:lpstr>
      </vt:variant>
      <vt:variant>
        <vt:i4>2</vt:i4>
      </vt:variant>
      <vt:variant>
        <vt:lpstr>Titres des diapositives</vt:lpstr>
      </vt:variant>
      <vt:variant>
        <vt:i4>43</vt:i4>
      </vt:variant>
    </vt:vector>
  </HeadingPairs>
  <TitlesOfParts>
    <vt:vector size="49" baseType="lpstr">
      <vt:lpstr>Arial</vt:lpstr>
      <vt:lpstr>Calibri</vt:lpstr>
      <vt:lpstr>Marianne</vt:lpstr>
      <vt:lpstr>Wingdings</vt:lpstr>
      <vt:lpstr>MINISTÈRIEL</vt:lpstr>
      <vt:lpstr>Thème Office</vt:lpstr>
      <vt:lpstr>00000000000000000000000000000969</vt:lpstr>
      <vt:lpstr>Quelques données économiques…</vt:lpstr>
      <vt:lpstr>Quelques chiffres clés …</vt:lpstr>
      <vt:lpstr>Introduction au contexte de relance d’un plan national de la valorisation de la voie Technologique</vt:lpstr>
      <vt:lpstr>5 axes majeurs servant le développement  des formations technologiques</vt:lpstr>
      <vt:lpstr>Le pilotage de la valorisation de la voie technologique</vt:lpstr>
      <vt:lpstr>Rappel des enjeux Régionaux (objectifs primordiaux)</vt:lpstr>
      <vt:lpstr>L’orientation après la 2de GT</vt:lpstr>
      <vt:lpstr>L’orientation des élèves après le collège</vt:lpstr>
      <vt:lpstr>L’orientation des élèves après le collège</vt:lpstr>
      <vt:lpstr>L’orientation en séries technologiques après la 2de GT</vt:lpstr>
      <vt:lpstr>L’orientation en séries technologiques après la 2de GT</vt:lpstr>
      <vt:lpstr>Echanges…</vt:lpstr>
      <vt:lpstr>L’orientation en lycée général et technologique</vt:lpstr>
      <vt:lpstr>Favoriser la réussite des élèves</vt:lpstr>
      <vt:lpstr>Après le collège : l’orientation des élèves</vt:lpstr>
      <vt:lpstr>L’orientation en séries technologiques – part des séries</vt:lpstr>
      <vt:lpstr>L’orientation en séries technologiques – constat de rentrée des places vacantes</vt:lpstr>
      <vt:lpstr>Données Parcoursup - bacs technologiques </vt:lpstr>
      <vt:lpstr>2. Les séries de la voie technologique</vt:lpstr>
      <vt:lpstr>La voie technologique - une offre en huit séries</vt:lpstr>
      <vt:lpstr>Pour aller plus loin : des vidéos avec des témoignages d’élèves</vt:lpstr>
      <vt:lpstr>La 2de GTT dans le paysage …  </vt:lpstr>
      <vt:lpstr>La voie technologique – organisation des apprentissages et des évaluations finales.</vt:lpstr>
      <vt:lpstr>La voie technologique – épreuves du bac</vt:lpstr>
      <vt:lpstr> 3. Les poursuite d’études :  « du baccalauréat technologique à l’enseignement supérieur de la voie technologique »</vt:lpstr>
      <vt:lpstr>Bac Techno STI2D </vt:lpstr>
      <vt:lpstr> Bac Techno STAV </vt:lpstr>
      <vt:lpstr> Bac Techno STMG</vt:lpstr>
      <vt:lpstr>Présentation PowerPoint</vt:lpstr>
      <vt:lpstr>Création du collectif ‘ Horizon sciences 2020 » ( réflexions et actions )   à l’initiative des IPR de sciences et de STI de l’académie de Lyon </vt:lpstr>
      <vt:lpstr>Présentation PowerPoint</vt:lpstr>
      <vt:lpstr>Présentation PowerPoint</vt:lpstr>
      <vt:lpstr>Echanges sur les études supérieures (tables rondes)  les parcours BTS, BUT, CPGE….</vt:lpstr>
      <vt:lpstr>Présentation PowerPoint</vt:lpstr>
      <vt:lpstr>Des idées ou pistes de réflexion soumises au GTD</vt:lpstr>
      <vt:lpstr>Des idées ou pistes de réflexion soumises au GTD (suite)</vt:lpstr>
      <vt:lpstr>Valorisation de la voie technologique    le  16 janvier 2024 </vt:lpstr>
      <vt:lpstr>Présentation PowerPoint</vt:lpstr>
      <vt:lpstr>Présentation PowerPoint</vt:lpstr>
      <vt:lpstr>Présentation PowerPoint</vt:lpstr>
      <vt:lpstr>Présentation PowerPoint</vt:lpstr>
      <vt:lpstr>Présentation PowerPoint</vt:lpstr>
    </vt:vector>
  </TitlesOfParts>
  <Manager>Client</Manager>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 A4</dc:title>
  <dc:subject>Client</dc:subject>
  <dc:creator>Microsoft Office User</dc:creator>
  <cp:lastModifiedBy>tbattaglia</cp:lastModifiedBy>
  <cp:revision>189</cp:revision>
  <dcterms:created xsi:type="dcterms:W3CDTF">2020-07-03T12:53:24Z</dcterms:created>
  <dcterms:modified xsi:type="dcterms:W3CDTF">2024-01-15T10:30:22Z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0x010100873AB55E0CC5DA459F57F5A42893F46A005A087D358B12CA4E82A8A8BA9B8A8CF200D3544DBFAD4F664AA25DF68E6D1F0A9E00689F2856DFEDCE40890FDCED81A7DFC9005D57C802836FCB44B44B7372FB2B7972</vt:lpwstr>
  </property>
</Properties>
</file>