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5" r:id="rId3"/>
    <p:sldId id="260" r:id="rId4"/>
    <p:sldId id="261" r:id="rId5"/>
    <p:sldId id="264" r:id="rId6"/>
    <p:sldId id="259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1"/>
    <p:restoredTop sz="96327"/>
  </p:normalViewPr>
  <p:slideViewPr>
    <p:cSldViewPr snapToGrid="0" snapToObjects="1">
      <p:cViewPr varScale="1">
        <p:scale>
          <a:sx n="63" d="100"/>
          <a:sy n="63" d="100"/>
        </p:scale>
        <p:origin x="9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CCEFB-C998-1247-8CAE-0BF8A62206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9199E5-758C-D940-9171-B51B220B37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5E92F-5B96-0A44-9764-53C8F7350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D4652-BC01-4D40-90BD-D66A36482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4715C-788D-2A47-B1B2-20B184274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17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AA1A7-350A-BD4B-847E-EDB9FC899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452C49-8F09-C343-B8B7-E0E4AABDB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396C5-7CD8-3B4C-BAAD-EB0B5F726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E4286-3714-A34F-8246-7160ED4CC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1309B-7860-3F4F-A555-9773F4FC7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36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B41765-761E-AB44-83F1-A9988E3974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E098A3-904B-194F-A5A2-707D574AA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7E0E7-46B6-6940-B97B-2F62B7ED0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0BE41-086F-4A44-AB81-35A981529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D6971-3ACC-7B4C-9A26-A56338F37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42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9E6A9-FD0D-E24C-8E1A-9B8EF7B5B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44D96-7289-0640-816C-3BA7F8B03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9A6C7-D9ED-1C4E-8BE7-F31976355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7A26C-D09D-DD48-AD32-237B4842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1D6FB-97AC-4643-8A1F-608374AC9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30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3D7B9-BA5A-2B49-A00E-F0954E5B8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BF5C8-E7B6-2941-B638-39680351AE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7473A-C347-9844-8BC4-F0B886DBB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C3054-3EDC-1C47-BC82-A5542D37C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3844C-A0C0-684C-AED5-367F5529B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76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EFFCE-3DFD-8D41-AAE1-6DDD9CEF3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3407D-82EF-8741-9F67-5819D62884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8C3753-E1D9-3C43-BBCA-5B33259F59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5ADCA1-9D03-FD41-9BB1-40C1F2277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4C78DF-C2AD-404F-9209-3BCBF31A6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38302-3699-F746-8EE3-1DF5E8190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811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E7E58-CD49-F144-9A8D-1D0164876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F6B77-E2C2-824E-9C11-AD01AF3AC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8B3D3B-1AD7-284B-BC8B-9A900BFF1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2B4DE7-7952-2640-946A-ED172703C4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33C2E8-CACE-BF44-B5B8-8C1DECCFED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4A5385-2ACD-044E-B19D-23F1DAF9B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E9A67E-0AF2-1D47-9CEA-AD857D3E5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27113-5BC9-8A43-AD02-16D01D078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40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1D7F3-DA8F-FD44-B3FD-DF3A629A1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7E9367-BE30-9B4D-A0CB-A824F6C2B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5B674B-5E4C-C547-9F72-877906B34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F94BFF-3FED-CC42-97FA-BF1BEA9B0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37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6C027A-9D3B-944C-A201-45C1BB7B2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BC21F-803F-4E4B-B10B-52AEFD725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200AC3-2D93-A942-8508-D9A864031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34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B010A-AE96-7A4B-A9B4-AFFDA659B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560E4-9ADC-A249-97ED-AE29B572E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34FF42-C79B-D94A-83CD-8DC4643EE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40BCD-78FB-1446-A9C7-967F16970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AA471B-36F2-D048-A2F2-7D31EF384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0AF8A-61A8-9046-B163-E9882C1C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842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0E744-430E-A345-9411-9374B9092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B51CF9-5C67-014A-BB97-B5F0358CD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E3B328-0E7E-8344-B473-C27F9607FE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6E89C1-33F2-494D-9EFA-2CCFFBC85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02867C-33F5-9D46-B63D-201B0FB5B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CA48E-6DBC-8049-A185-ECF0B62AB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76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0ABB31-72A2-B945-8639-EA3D587A7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DEEBD-2A09-B24D-95D7-CFA974F84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E7AE80-E7A5-1A40-BBF5-98F02F1813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A1EBE-0C17-2349-A4AD-1FCB2E64810F}" type="datetimeFigureOut">
              <a:rPr lang="fr-FR" smtClean="0"/>
              <a:t>07/09/2023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0799B-8D4C-4D44-A159-A25E113FD2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86F0C-3A4A-CE45-B979-FA7C32C11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2804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jvalliere@sfr.fr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16546C-2838-114B-B327-D65FBE458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en-US" sz="2500" b="1" dirty="0" err="1">
                <a:solidFill>
                  <a:schemeClr val="accent5">
                    <a:lumMod val="75000"/>
                  </a:schemeClr>
                </a:solidFill>
              </a:rPr>
              <a:t>Qu’est-ce</a:t>
            </a:r>
            <a:r>
              <a:rPr lang="en-US" sz="2500" b="1" dirty="0">
                <a:solidFill>
                  <a:schemeClr val="accent5">
                    <a:lumMod val="75000"/>
                  </a:schemeClr>
                </a:solidFill>
              </a:rPr>
              <a:t> que le B.I.A. (Brevet </a:t>
            </a:r>
            <a:r>
              <a:rPr lang="en-US" sz="2500" b="1" dirty="0" err="1">
                <a:solidFill>
                  <a:schemeClr val="accent5">
                    <a:lumMod val="75000"/>
                  </a:schemeClr>
                </a:solidFill>
              </a:rPr>
              <a:t>d’Initiation</a:t>
            </a:r>
            <a:r>
              <a:rPr lang="en-US" sz="25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500" b="1" dirty="0" err="1">
                <a:solidFill>
                  <a:schemeClr val="accent5">
                    <a:lumMod val="75000"/>
                  </a:schemeClr>
                </a:solidFill>
              </a:rPr>
              <a:t>Aéronautique</a:t>
            </a:r>
            <a:r>
              <a:rPr lang="en-US" sz="2500" b="1" dirty="0">
                <a:solidFill>
                  <a:schemeClr val="accent5">
                    <a:lumMod val="75000"/>
                  </a:schemeClr>
                </a:solidFill>
              </a:rPr>
              <a:t>) ?</a:t>
            </a:r>
            <a:br>
              <a:rPr lang="en-US" sz="25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9" name="Group 1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00D16-2275-774E-BFEF-D162463FC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197" y="2330505"/>
            <a:ext cx="5038636" cy="3979585"/>
          </a:xfrm>
        </p:spPr>
        <p:txBody>
          <a:bodyPr anchor="ctr">
            <a:normAutofit/>
          </a:bodyPr>
          <a:lstStyle/>
          <a:p>
            <a:r>
              <a:rPr lang="en-US" sz="2400" dirty="0"/>
              <a:t>Le Brevet </a:t>
            </a:r>
            <a:r>
              <a:rPr lang="en-US" sz="2400" dirty="0" err="1"/>
              <a:t>d’Initiation</a:t>
            </a:r>
            <a:r>
              <a:rPr lang="en-US" sz="2400" dirty="0"/>
              <a:t> </a:t>
            </a:r>
            <a:r>
              <a:rPr lang="en-US" sz="2400" dirty="0" err="1"/>
              <a:t>Aéronautique</a:t>
            </a:r>
            <a:r>
              <a:rPr lang="en-US" sz="2400" dirty="0"/>
              <a:t> (B.I.A.) </a:t>
            </a:r>
            <a:r>
              <a:rPr lang="en-US" sz="2400" dirty="0" err="1"/>
              <a:t>est</a:t>
            </a:r>
            <a:r>
              <a:rPr lang="en-US" sz="2400" dirty="0"/>
              <a:t> un examen de </a:t>
            </a:r>
            <a:r>
              <a:rPr lang="en-US" sz="2400" b="1" dirty="0" err="1"/>
              <a:t>l’Éducation</a:t>
            </a:r>
            <a:r>
              <a:rPr lang="en-US" sz="2400" b="1" dirty="0"/>
              <a:t> Nationale</a:t>
            </a:r>
            <a:r>
              <a:rPr lang="en-US" sz="2400" dirty="0"/>
              <a:t>, </a:t>
            </a:r>
            <a:r>
              <a:rPr lang="en-US" sz="2400" dirty="0" err="1"/>
              <a:t>organise</a:t>
            </a:r>
            <a:r>
              <a:rPr lang="en-US" sz="2400" dirty="0"/>
              <a:t>́ </a:t>
            </a:r>
            <a:r>
              <a:rPr lang="en-US" sz="2400" dirty="0" err="1"/>
              <a:t>en</a:t>
            </a:r>
            <a:r>
              <a:rPr lang="en-US" sz="2400" dirty="0"/>
              <a:t> collaboration avec </a:t>
            </a:r>
            <a:r>
              <a:rPr lang="en-US" sz="2400" dirty="0" err="1"/>
              <a:t>l’Aviation</a:t>
            </a:r>
            <a:r>
              <a:rPr lang="en-US" sz="2400" dirty="0"/>
              <a:t> Civile. Il se </a:t>
            </a:r>
            <a:r>
              <a:rPr lang="en-US" sz="2400" dirty="0" err="1"/>
              <a:t>prépare</a:t>
            </a:r>
            <a:r>
              <a:rPr lang="en-US" sz="2400" dirty="0"/>
              <a:t> dans les </a:t>
            </a:r>
            <a:r>
              <a:rPr lang="en-US" sz="2400" dirty="0" err="1"/>
              <a:t>établissements</a:t>
            </a:r>
            <a:r>
              <a:rPr lang="en-US" sz="2400" dirty="0"/>
              <a:t> </a:t>
            </a:r>
            <a:r>
              <a:rPr lang="en-US" sz="2400" dirty="0" err="1"/>
              <a:t>scolaires</a:t>
            </a:r>
            <a:r>
              <a:rPr lang="en-US" sz="2400" dirty="0"/>
              <a:t> </a:t>
            </a:r>
            <a:r>
              <a:rPr lang="en-US" sz="2400" dirty="0" err="1"/>
              <a:t>volontaires</a:t>
            </a:r>
            <a:r>
              <a:rPr lang="en-US" sz="2000" dirty="0"/>
              <a:t>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calendar&#10;&#10;Description automatically generated">
            <a:extLst>
              <a:ext uri="{FF2B5EF4-FFF2-40B4-BE49-F238E27FC236}">
                <a16:creationId xmlns:a16="http://schemas.microsoft.com/office/drawing/2014/main" id="{076C0FCA-D3EC-1B45-8AFE-7776AC1520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1757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2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0D07E6-AB2A-2B44-AF98-0794BF09A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579435"/>
            <a:ext cx="4977976" cy="1454051"/>
          </a:xfrm>
        </p:spPr>
        <p:txBody>
          <a:bodyPr>
            <a:normAutofit/>
          </a:bodyPr>
          <a:lstStyle/>
          <a:p>
            <a:r>
              <a:rPr lang="en-US" sz="3100" b="1" dirty="0" err="1">
                <a:solidFill>
                  <a:schemeClr val="accent5">
                    <a:lumMod val="75000"/>
                  </a:schemeClr>
                </a:solidFill>
              </a:rPr>
              <a:t>Quel</a:t>
            </a:r>
            <a:r>
              <a:rPr lang="en-US" sz="31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5">
                    <a:lumMod val="75000"/>
                  </a:schemeClr>
                </a:solidFill>
              </a:rPr>
              <a:t>est</a:t>
            </a:r>
            <a:r>
              <a:rPr lang="en-US" sz="3100" b="1" dirty="0">
                <a:solidFill>
                  <a:schemeClr val="accent5">
                    <a:lumMod val="75000"/>
                  </a:schemeClr>
                </a:solidFill>
              </a:rPr>
              <a:t> le but du B.I.A. ?</a:t>
            </a:r>
            <a:br>
              <a:rPr lang="en-US" sz="310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sz="3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fr-FR" sz="3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2E588DC-B2C2-A344-A06A-22CC00D591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4386" r="20038" b="-1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90E5B-94C1-0B4C-9CEE-04BD7371D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958" y="1751535"/>
            <a:ext cx="5852160" cy="3639289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Le B.I.A.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sanctionne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une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initiation à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l’Aéronautique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. 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Sa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préparation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permet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d’appréhender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un milieu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très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vaste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faisant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appel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aux disciplines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fondamentales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. </a:t>
            </a:r>
          </a:p>
          <a:p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Cette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initiation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s’effectue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en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utilisant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les notions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concrètes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de la physique, des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mathématiques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de la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géographie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de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l’histoire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de la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technologie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.... 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Le B.I.A. fait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découvrir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les divers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métiers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liés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à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l’Aéronautique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: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pilote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mécanicien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contrôleur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météorologiste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agent de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piste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hôtesse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... </a:t>
            </a:r>
          </a:p>
          <a:p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La durée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totale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des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épreuves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qui se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déroulent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fin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mai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est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de 3h . La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moyenne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exigée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est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de 10/20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endParaRPr lang="fr-FR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03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mountain, nature, plane&#10;&#10;Description automatically generated">
            <a:extLst>
              <a:ext uri="{FF2B5EF4-FFF2-40B4-BE49-F238E27FC236}">
                <a16:creationId xmlns:a16="http://schemas.microsoft.com/office/drawing/2014/main" id="{66415660-7181-ED44-A813-1370922A00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82" b="15318"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524DDC-9E9D-6A4C-B408-02F1A7562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062" y="170211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75000"/>
                  </a:schemeClr>
                </a:solidFill>
              </a:rPr>
              <a:t>Les matières</a:t>
            </a:r>
            <a:br>
              <a:rPr lang="fr-FR" sz="3600" dirty="0"/>
            </a:br>
            <a:r>
              <a:rPr lang="fr-FR" sz="1800" dirty="0"/>
              <a:t>cours théoriques (40 h – cours 1h30) dispensés par des pilotes formateurs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72551-DE32-4D4F-8AFC-CC88EAD28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 fontScale="62500" lnSpcReduction="20000"/>
          </a:bodyPr>
          <a:lstStyle/>
          <a:p>
            <a:r>
              <a:rPr lang="en-US" b="1" dirty="0" err="1"/>
              <a:t>Étude</a:t>
            </a:r>
            <a:r>
              <a:rPr lang="en-US" b="1" dirty="0"/>
              <a:t> des </a:t>
            </a:r>
            <a:r>
              <a:rPr lang="en-US" b="1" dirty="0" err="1"/>
              <a:t>aéronefs</a:t>
            </a:r>
            <a:r>
              <a:rPr lang="en-US" b="1" dirty="0"/>
              <a:t> et des </a:t>
            </a:r>
            <a:r>
              <a:rPr lang="en-US" b="1" dirty="0" err="1"/>
              <a:t>engins</a:t>
            </a:r>
            <a:r>
              <a:rPr lang="en-US" b="1" dirty="0"/>
              <a:t> </a:t>
            </a:r>
            <a:r>
              <a:rPr lang="en-US" b="1" dirty="0" err="1"/>
              <a:t>spatiaux</a:t>
            </a:r>
            <a:endParaRPr lang="fr-FR" sz="1500" b="1" dirty="0"/>
          </a:p>
          <a:p>
            <a:r>
              <a:rPr lang="en-US" b="1" dirty="0" err="1"/>
              <a:t>Aérodynamique</a:t>
            </a:r>
            <a:r>
              <a:rPr lang="en-US" b="1" dirty="0"/>
              <a:t>, </a:t>
            </a:r>
            <a:r>
              <a:rPr lang="en-US" b="1" dirty="0" err="1"/>
              <a:t>Aérostatique</a:t>
            </a:r>
            <a:r>
              <a:rPr lang="en-US" b="1" dirty="0"/>
              <a:t> et </a:t>
            </a:r>
            <a:r>
              <a:rPr lang="en-US" b="1" dirty="0" err="1"/>
              <a:t>Principes</a:t>
            </a:r>
            <a:r>
              <a:rPr lang="en-US" b="1" dirty="0"/>
              <a:t> du vol</a:t>
            </a:r>
          </a:p>
          <a:p>
            <a:r>
              <a:rPr lang="en-US" b="1" dirty="0" err="1"/>
              <a:t>Météorologie</a:t>
            </a:r>
            <a:r>
              <a:rPr lang="en-US" b="1" dirty="0"/>
              <a:t> et </a:t>
            </a:r>
            <a:r>
              <a:rPr lang="en-US" b="1" dirty="0" err="1"/>
              <a:t>Aérologie</a:t>
            </a:r>
            <a:endParaRPr lang="en-US" b="1" dirty="0"/>
          </a:p>
          <a:p>
            <a:r>
              <a:rPr lang="en-US" b="1" dirty="0"/>
              <a:t>Navigation, </a:t>
            </a:r>
            <a:r>
              <a:rPr lang="en-US" b="1" dirty="0" err="1"/>
              <a:t>Réglementation</a:t>
            </a:r>
            <a:r>
              <a:rPr lang="en-US" b="1" dirty="0"/>
              <a:t>, </a:t>
            </a:r>
            <a:r>
              <a:rPr lang="en-US" b="1" dirty="0" err="1"/>
              <a:t>Sécurite</a:t>
            </a:r>
            <a:r>
              <a:rPr lang="en-US" b="1" dirty="0"/>
              <a:t>́ des vols</a:t>
            </a:r>
          </a:p>
          <a:p>
            <a:r>
              <a:rPr lang="en-US" b="1" dirty="0" err="1"/>
              <a:t>Histoire</a:t>
            </a:r>
            <a:r>
              <a:rPr lang="en-US" b="1" dirty="0"/>
              <a:t> et culture de </a:t>
            </a:r>
            <a:r>
              <a:rPr lang="en-US" b="1" dirty="0" err="1"/>
              <a:t>l’aéronautique</a:t>
            </a:r>
            <a:r>
              <a:rPr lang="en-US" b="1" dirty="0"/>
              <a:t> et du spatial </a:t>
            </a:r>
          </a:p>
          <a:p>
            <a:r>
              <a:rPr lang="en-US" b="1" dirty="0" err="1"/>
              <a:t>Anglais</a:t>
            </a:r>
            <a:r>
              <a:rPr lang="en-US" b="1" dirty="0"/>
              <a:t> </a:t>
            </a:r>
            <a:r>
              <a:rPr lang="en-US" b="1" dirty="0" err="1"/>
              <a:t>Aéronautique</a:t>
            </a:r>
            <a:r>
              <a:rPr lang="en-US" b="1" dirty="0"/>
              <a:t> </a:t>
            </a:r>
            <a:r>
              <a:rPr lang="en-US" dirty="0"/>
              <a:t>(facultative) </a:t>
            </a:r>
            <a:br>
              <a:rPr lang="en-US" b="1" dirty="0"/>
            </a:b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46476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lane sitting on top of a sandy beach&#10;&#10;Description automatically generated">
            <a:extLst>
              <a:ext uri="{FF2B5EF4-FFF2-40B4-BE49-F238E27FC236}">
                <a16:creationId xmlns:a16="http://schemas.microsoft.com/office/drawing/2014/main" id="{B98B873C-C054-4B4D-A7B5-8DC11BBA4E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536" b="11464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68E38F-503B-BC49-A219-AE6DE4210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75000"/>
                  </a:schemeClr>
                </a:solidFill>
              </a:rPr>
              <a:t>Les vols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31EAD-0724-8544-AE16-3B1BBAC1F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5021844" cy="2619839"/>
          </a:xfrm>
        </p:spPr>
        <p:txBody>
          <a:bodyPr anchor="ctr">
            <a:normAutofit/>
          </a:bodyPr>
          <a:lstStyle/>
          <a:p>
            <a:r>
              <a:rPr lang="en-US" sz="1800" b="1" dirty="0"/>
              <a:t>Un vol </a:t>
            </a:r>
            <a:r>
              <a:rPr lang="en-US" sz="1800" b="1" dirty="0" err="1"/>
              <a:t>d’initiation</a:t>
            </a:r>
            <a:r>
              <a:rPr lang="en-US" sz="1800" b="1" dirty="0"/>
              <a:t> </a:t>
            </a:r>
            <a:r>
              <a:rPr lang="en-US" sz="1800" b="1" dirty="0" err="1"/>
              <a:t>d’environ</a:t>
            </a:r>
            <a:r>
              <a:rPr lang="en-US" sz="1800" b="1" dirty="0"/>
              <a:t> 30 minutes </a:t>
            </a:r>
            <a:r>
              <a:rPr lang="en-US" sz="1800" dirty="0" err="1"/>
              <a:t>en</a:t>
            </a:r>
            <a:r>
              <a:rPr lang="en-US" sz="1800" dirty="0"/>
              <a:t> place </a:t>
            </a:r>
            <a:r>
              <a:rPr lang="en-US" sz="1800" dirty="0" err="1"/>
              <a:t>avant</a:t>
            </a:r>
            <a:r>
              <a:rPr lang="en-US" sz="1800" dirty="0"/>
              <a:t> pour </a:t>
            </a:r>
            <a:r>
              <a:rPr lang="en-US" sz="1800" dirty="0" err="1"/>
              <a:t>appréhender</a:t>
            </a:r>
            <a:r>
              <a:rPr lang="en-US" sz="1800" dirty="0"/>
              <a:t> le </a:t>
            </a:r>
            <a:r>
              <a:rPr lang="en-US" sz="1800" dirty="0" err="1"/>
              <a:t>fonctionnement</a:t>
            </a:r>
            <a:r>
              <a:rPr lang="en-US" sz="1800" dirty="0"/>
              <a:t> de la machine.</a:t>
            </a:r>
          </a:p>
          <a:p>
            <a:r>
              <a:rPr lang="en-US" sz="1800" b="1" dirty="0"/>
              <a:t>Un vol de navigation </a:t>
            </a:r>
            <a:r>
              <a:rPr lang="en-US" sz="1800" b="1" dirty="0" err="1"/>
              <a:t>d’environ</a:t>
            </a:r>
            <a:r>
              <a:rPr lang="en-US" sz="1800" b="1" dirty="0"/>
              <a:t> 1 h </a:t>
            </a:r>
            <a:r>
              <a:rPr lang="en-US" sz="1800" dirty="0" err="1"/>
              <a:t>en</a:t>
            </a:r>
            <a:r>
              <a:rPr lang="en-US" sz="1800" dirty="0"/>
              <a:t> place </a:t>
            </a:r>
            <a:r>
              <a:rPr lang="en-US" sz="1800" dirty="0" err="1"/>
              <a:t>avant</a:t>
            </a:r>
            <a:r>
              <a:rPr lang="en-US" sz="1800" dirty="0"/>
              <a:t> pour </a:t>
            </a:r>
            <a:r>
              <a:rPr lang="en-US" sz="1800" dirty="0" err="1"/>
              <a:t>découvrir</a:t>
            </a:r>
            <a:r>
              <a:rPr lang="en-US" sz="1800" dirty="0"/>
              <a:t> la region et </a:t>
            </a:r>
            <a:r>
              <a:rPr lang="en-US" sz="1800" dirty="0" err="1"/>
              <a:t>mettre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application les notions </a:t>
            </a:r>
            <a:r>
              <a:rPr lang="en-US" sz="1800" dirty="0" err="1"/>
              <a:t>acquises</a:t>
            </a:r>
            <a:r>
              <a:rPr lang="en-US" sz="1800" dirty="0"/>
              <a:t> </a:t>
            </a:r>
            <a:r>
              <a:rPr lang="en-US" sz="1800" dirty="0" err="1"/>
              <a:t>durant</a:t>
            </a:r>
            <a:r>
              <a:rPr lang="en-US" sz="1800" dirty="0"/>
              <a:t> </a:t>
            </a:r>
            <a:r>
              <a:rPr lang="en-US" sz="1800" dirty="0" err="1"/>
              <a:t>l’année</a:t>
            </a:r>
            <a:r>
              <a:rPr lang="en-US" sz="1800" dirty="0"/>
              <a:t>.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95885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7D6C639D-1E59-6741-BB89-81DCE95D1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294955"/>
            <a:ext cx="4977976" cy="1454051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Modalités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pratiques </a:t>
            </a:r>
            <a:br>
              <a:rPr lang="en-US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20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B82F1271-A612-DA4D-9210-50612FEF50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4467" r="14883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1B11C59-1E89-5B4A-AC22-37C05758D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503" y="1731434"/>
            <a:ext cx="4977578" cy="4821451"/>
          </a:xfrm>
        </p:spPr>
        <p:txBody>
          <a:bodyPr anchor="ctr">
            <a:normAutofit/>
          </a:bodyPr>
          <a:lstStyle/>
          <a:p>
            <a:r>
              <a:rPr lang="en-US" sz="1900" dirty="0">
                <a:solidFill>
                  <a:srgbClr val="000000"/>
                </a:solidFill>
              </a:rPr>
              <a:t>Les Cours se </a:t>
            </a:r>
            <a:r>
              <a:rPr lang="en-US" sz="1900" dirty="0" err="1">
                <a:solidFill>
                  <a:srgbClr val="000000"/>
                </a:solidFill>
              </a:rPr>
              <a:t>déroulent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b="1" dirty="0">
                <a:solidFill>
                  <a:srgbClr val="000000"/>
                </a:solidFill>
              </a:rPr>
              <a:t>le </a:t>
            </a:r>
            <a:r>
              <a:rPr lang="en-US" sz="1900" b="1" dirty="0" err="1">
                <a:solidFill>
                  <a:srgbClr val="000000"/>
                </a:solidFill>
              </a:rPr>
              <a:t>mardi</a:t>
            </a:r>
            <a:r>
              <a:rPr lang="en-US" sz="1900" b="1" dirty="0">
                <a:solidFill>
                  <a:srgbClr val="000000"/>
                </a:solidFill>
              </a:rPr>
              <a:t> de 18h00 à 19h30 au </a:t>
            </a:r>
            <a:r>
              <a:rPr lang="en-US" sz="1900" b="1" dirty="0" err="1">
                <a:solidFill>
                  <a:srgbClr val="000000"/>
                </a:solidFill>
              </a:rPr>
              <a:t>lycée</a:t>
            </a:r>
            <a:r>
              <a:rPr lang="en-US" sz="1900" b="1" dirty="0">
                <a:solidFill>
                  <a:srgbClr val="000000"/>
                </a:solidFill>
              </a:rPr>
              <a:t> </a:t>
            </a:r>
            <a:r>
              <a:rPr lang="en-US" sz="1900" b="1" dirty="0" err="1">
                <a:solidFill>
                  <a:srgbClr val="000000"/>
                </a:solidFill>
              </a:rPr>
              <a:t>Lalande</a:t>
            </a:r>
            <a:r>
              <a:rPr lang="en-US" sz="1900" dirty="0">
                <a:solidFill>
                  <a:srgbClr val="000000"/>
                </a:solidFill>
              </a:rPr>
              <a:t> (classes </a:t>
            </a:r>
            <a:r>
              <a:rPr lang="en-US" sz="1900" dirty="0" err="1">
                <a:solidFill>
                  <a:srgbClr val="000000"/>
                </a:solidFill>
              </a:rPr>
              <a:t>seconde</a:t>
            </a:r>
            <a:r>
              <a:rPr lang="en-US" sz="1900" dirty="0">
                <a:solidFill>
                  <a:srgbClr val="000000"/>
                </a:solidFill>
              </a:rPr>
              <a:t> à 1ère </a:t>
            </a:r>
            <a:r>
              <a:rPr lang="en-US" sz="1900" dirty="0" err="1">
                <a:solidFill>
                  <a:srgbClr val="000000"/>
                </a:solidFill>
              </a:rPr>
              <a:t>année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prépa</a:t>
            </a:r>
            <a:r>
              <a:rPr lang="en-US" sz="1900" dirty="0">
                <a:solidFill>
                  <a:srgbClr val="000000"/>
                </a:solidFill>
              </a:rPr>
              <a:t>) et </a:t>
            </a:r>
            <a:r>
              <a:rPr lang="en-US" sz="1900" b="1" dirty="0">
                <a:solidFill>
                  <a:srgbClr val="000000"/>
                </a:solidFill>
              </a:rPr>
              <a:t>le </a:t>
            </a:r>
            <a:r>
              <a:rPr lang="en-US" sz="1900" b="1" dirty="0" err="1">
                <a:solidFill>
                  <a:srgbClr val="000000"/>
                </a:solidFill>
              </a:rPr>
              <a:t>jeudi</a:t>
            </a:r>
            <a:r>
              <a:rPr lang="en-US" sz="1900" b="1" dirty="0">
                <a:solidFill>
                  <a:srgbClr val="000000"/>
                </a:solidFill>
              </a:rPr>
              <a:t> de 17h00 à 18h30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b="1" dirty="0">
                <a:solidFill>
                  <a:srgbClr val="000000"/>
                </a:solidFill>
              </a:rPr>
              <a:t>au college Saint Pierre </a:t>
            </a:r>
            <a:r>
              <a:rPr lang="en-US" sz="1900" dirty="0">
                <a:solidFill>
                  <a:srgbClr val="000000"/>
                </a:solidFill>
              </a:rPr>
              <a:t>(</a:t>
            </a:r>
            <a:r>
              <a:rPr lang="en-US" sz="1900" dirty="0" err="1">
                <a:solidFill>
                  <a:srgbClr val="000000"/>
                </a:solidFill>
              </a:rPr>
              <a:t>classe</a:t>
            </a:r>
            <a:r>
              <a:rPr lang="en-US" sz="1900" dirty="0">
                <a:solidFill>
                  <a:srgbClr val="000000"/>
                </a:solidFill>
              </a:rPr>
              <a:t> 3ème). </a:t>
            </a:r>
          </a:p>
          <a:p>
            <a:r>
              <a:rPr lang="en-US" sz="1900" b="1" dirty="0">
                <a:solidFill>
                  <a:srgbClr val="000000"/>
                </a:solidFill>
              </a:rPr>
              <a:t>Les </a:t>
            </a:r>
            <a:r>
              <a:rPr lang="en-US" sz="1900" b="1" dirty="0" err="1">
                <a:solidFill>
                  <a:srgbClr val="000000"/>
                </a:solidFill>
              </a:rPr>
              <a:t>déplacements</a:t>
            </a:r>
            <a:r>
              <a:rPr lang="en-US" sz="1900" b="1" dirty="0">
                <a:solidFill>
                  <a:srgbClr val="000000"/>
                </a:solidFill>
              </a:rPr>
              <a:t> </a:t>
            </a:r>
            <a:r>
              <a:rPr lang="en-US" sz="1900" dirty="0">
                <a:solidFill>
                  <a:srgbClr val="000000"/>
                </a:solidFill>
              </a:rPr>
              <a:t>à </a:t>
            </a:r>
            <a:r>
              <a:rPr lang="en-US" sz="1900" dirty="0" err="1">
                <a:solidFill>
                  <a:srgbClr val="000000"/>
                </a:solidFill>
              </a:rPr>
              <a:t>l’aéroclub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sont</a:t>
            </a:r>
            <a:r>
              <a:rPr lang="en-US" sz="1900" dirty="0">
                <a:solidFill>
                  <a:srgbClr val="000000"/>
                </a:solidFill>
              </a:rPr>
              <a:t> sous la </a:t>
            </a:r>
            <a:r>
              <a:rPr lang="en-US" sz="1900" dirty="0" err="1">
                <a:solidFill>
                  <a:srgbClr val="000000"/>
                </a:solidFill>
              </a:rPr>
              <a:t>responsabilite</a:t>
            </a:r>
            <a:r>
              <a:rPr lang="en-US" sz="1900" dirty="0">
                <a:solidFill>
                  <a:srgbClr val="000000"/>
                </a:solidFill>
              </a:rPr>
              <a:t>́ des </a:t>
            </a:r>
            <a:r>
              <a:rPr lang="en-US" sz="1900" dirty="0" err="1">
                <a:solidFill>
                  <a:srgbClr val="000000"/>
                </a:solidFill>
              </a:rPr>
              <a:t>élèves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ou</a:t>
            </a:r>
            <a:r>
              <a:rPr lang="en-US" sz="1900" dirty="0">
                <a:solidFill>
                  <a:srgbClr val="000000"/>
                </a:solidFill>
              </a:rPr>
              <a:t> des </a:t>
            </a:r>
            <a:r>
              <a:rPr lang="en-US" sz="1900" dirty="0" err="1">
                <a:solidFill>
                  <a:srgbClr val="000000"/>
                </a:solidFill>
              </a:rPr>
              <a:t>familles</a:t>
            </a:r>
            <a:r>
              <a:rPr lang="en-US" sz="1900" dirty="0">
                <a:solidFill>
                  <a:srgbClr val="000000"/>
                </a:solidFill>
              </a:rPr>
              <a:t>. </a:t>
            </a:r>
          </a:p>
          <a:p>
            <a:r>
              <a:rPr lang="en-US" sz="1900" b="1" dirty="0">
                <a:solidFill>
                  <a:srgbClr val="000000"/>
                </a:solidFill>
              </a:rPr>
              <a:t>Assurances </a:t>
            </a:r>
            <a:r>
              <a:rPr lang="en-US" sz="1900" dirty="0">
                <a:solidFill>
                  <a:srgbClr val="000000"/>
                </a:solidFill>
              </a:rPr>
              <a:t>: </a:t>
            </a:r>
            <a:r>
              <a:rPr lang="en-US" sz="1900" dirty="0" err="1">
                <a:solidFill>
                  <a:srgbClr val="000000"/>
                </a:solidFill>
              </a:rPr>
              <a:t>L’établissement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scolaire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est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responsable</a:t>
            </a:r>
            <a:r>
              <a:rPr lang="en-US" sz="1900" dirty="0">
                <a:solidFill>
                  <a:srgbClr val="000000"/>
                </a:solidFill>
              </a:rPr>
              <a:t> des </a:t>
            </a:r>
            <a:r>
              <a:rPr lang="en-US" sz="1900" dirty="0" err="1">
                <a:solidFill>
                  <a:srgbClr val="000000"/>
                </a:solidFill>
              </a:rPr>
              <a:t>élèves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lors</a:t>
            </a:r>
            <a:r>
              <a:rPr lang="en-US" sz="1900" dirty="0">
                <a:solidFill>
                  <a:srgbClr val="000000"/>
                </a:solidFill>
              </a:rPr>
              <a:t> des </a:t>
            </a:r>
            <a:r>
              <a:rPr lang="en-US" sz="1900" dirty="0" err="1">
                <a:solidFill>
                  <a:srgbClr val="000000"/>
                </a:solidFill>
              </a:rPr>
              <a:t>cours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théoriques</a:t>
            </a:r>
            <a:r>
              <a:rPr lang="en-US" sz="1900" dirty="0">
                <a:solidFill>
                  <a:srgbClr val="000000"/>
                </a:solidFill>
              </a:rPr>
              <a:t> dans le </a:t>
            </a:r>
            <a:r>
              <a:rPr lang="en-US" sz="1900" dirty="0" err="1">
                <a:solidFill>
                  <a:srgbClr val="000000"/>
                </a:solidFill>
              </a:rPr>
              <a:t>lycée</a:t>
            </a:r>
            <a:r>
              <a:rPr lang="en-US" sz="1900" dirty="0">
                <a:solidFill>
                  <a:srgbClr val="000000"/>
                </a:solidFill>
              </a:rPr>
              <a:t>, </a:t>
            </a:r>
            <a:r>
              <a:rPr lang="en-US" sz="1900" dirty="0" err="1">
                <a:solidFill>
                  <a:srgbClr val="000000"/>
                </a:solidFill>
              </a:rPr>
              <a:t>l’Aéroclub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en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est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responsable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lors</a:t>
            </a:r>
            <a:r>
              <a:rPr lang="en-US" sz="1900" dirty="0">
                <a:solidFill>
                  <a:srgbClr val="000000"/>
                </a:solidFill>
              </a:rPr>
              <a:t> des vols. </a:t>
            </a:r>
          </a:p>
          <a:p>
            <a:r>
              <a:rPr lang="en-US" sz="1900" dirty="0">
                <a:solidFill>
                  <a:srgbClr val="000000"/>
                </a:solidFill>
              </a:rPr>
              <a:t>Pour </a:t>
            </a:r>
            <a:r>
              <a:rPr lang="en-US" sz="1900" dirty="0" err="1">
                <a:solidFill>
                  <a:srgbClr val="000000"/>
                </a:solidFill>
              </a:rPr>
              <a:t>s’inscrire</a:t>
            </a:r>
            <a:r>
              <a:rPr lang="en-US" sz="1900" dirty="0">
                <a:solidFill>
                  <a:srgbClr val="000000"/>
                </a:solidFill>
              </a:rPr>
              <a:t> au BIA, il </a:t>
            </a:r>
            <a:r>
              <a:rPr lang="en-US" sz="1900" dirty="0" err="1">
                <a:solidFill>
                  <a:srgbClr val="000000"/>
                </a:solidFill>
              </a:rPr>
              <a:t>est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nécessaire</a:t>
            </a:r>
            <a:r>
              <a:rPr lang="en-US" sz="1900" dirty="0">
                <a:solidFill>
                  <a:srgbClr val="000000"/>
                </a:solidFill>
              </a:rPr>
              <a:t> de </a:t>
            </a:r>
            <a:r>
              <a:rPr lang="en-US" sz="1900" dirty="0" err="1">
                <a:solidFill>
                  <a:srgbClr val="000000"/>
                </a:solidFill>
              </a:rPr>
              <a:t>contacter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b="1" dirty="0" err="1">
                <a:solidFill>
                  <a:srgbClr val="000000"/>
                </a:solidFill>
              </a:rPr>
              <a:t>Marie-Jacques</a:t>
            </a:r>
            <a:r>
              <a:rPr lang="en-US" sz="1900" b="1" dirty="0">
                <a:solidFill>
                  <a:srgbClr val="000000"/>
                </a:solidFill>
              </a:rPr>
              <a:t> VALLIERE </a:t>
            </a:r>
            <a:r>
              <a:rPr lang="en-US" sz="1900" dirty="0">
                <a:solidFill>
                  <a:srgbClr val="000000"/>
                </a:solidFill>
              </a:rPr>
              <a:t>pour </a:t>
            </a:r>
            <a:r>
              <a:rPr lang="en-US" sz="1900" dirty="0" err="1">
                <a:solidFill>
                  <a:srgbClr val="000000"/>
                </a:solidFill>
              </a:rPr>
              <a:t>retirer</a:t>
            </a:r>
            <a:r>
              <a:rPr lang="en-US" sz="1900" dirty="0">
                <a:solidFill>
                  <a:srgbClr val="000000"/>
                </a:solidFill>
              </a:rPr>
              <a:t> un dossier </a:t>
            </a:r>
            <a:r>
              <a:rPr lang="en-US" sz="1900" b="1" dirty="0">
                <a:solidFill>
                  <a:srgbClr val="000000"/>
                </a:solidFill>
                <a:hlinkClick r:id="rId4"/>
              </a:rPr>
              <a:t>mjvalliere@sfr.fr</a:t>
            </a:r>
            <a:endParaRPr lang="en-US" sz="1900" b="1" dirty="0">
              <a:solidFill>
                <a:srgbClr val="000000"/>
              </a:solidFill>
            </a:endParaRPr>
          </a:p>
          <a:p>
            <a:r>
              <a:rPr lang="en-US" sz="1900" b="1" dirty="0" err="1">
                <a:solidFill>
                  <a:srgbClr val="000000"/>
                </a:solidFill>
              </a:rPr>
              <a:t>Clôture</a:t>
            </a:r>
            <a:r>
              <a:rPr lang="en-US" sz="1900" b="1" dirty="0">
                <a:solidFill>
                  <a:srgbClr val="000000"/>
                </a:solidFill>
              </a:rPr>
              <a:t> des inscriptions : </a:t>
            </a:r>
            <a:r>
              <a:rPr lang="en-US" sz="1900" b="1" u="sng" dirty="0">
                <a:solidFill>
                  <a:srgbClr val="C00000"/>
                </a:solidFill>
              </a:rPr>
              <a:t>30 </a:t>
            </a:r>
            <a:r>
              <a:rPr lang="en-US" sz="1900" b="1" u="sng" dirty="0" err="1">
                <a:solidFill>
                  <a:srgbClr val="C00000"/>
                </a:solidFill>
              </a:rPr>
              <a:t>octobre</a:t>
            </a:r>
            <a:r>
              <a:rPr lang="en-US" sz="1900" b="1" u="sng" dirty="0">
                <a:solidFill>
                  <a:srgbClr val="C00000"/>
                </a:solidFill>
              </a:rPr>
              <a:t> 2023</a:t>
            </a:r>
          </a:p>
          <a:p>
            <a:endParaRPr lang="en-US" sz="1900" b="1" dirty="0">
              <a:solidFill>
                <a:srgbClr val="000000"/>
              </a:solidFill>
            </a:endParaRPr>
          </a:p>
          <a:p>
            <a:endParaRPr lang="en-US" sz="1900" dirty="0">
              <a:solidFill>
                <a:srgbClr val="000000"/>
              </a:solidFill>
            </a:endParaRPr>
          </a:p>
          <a:p>
            <a:endParaRPr lang="fr-FR" sz="1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9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2278C-7458-E64F-9217-02AEEDB7B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La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réussite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au B.I.A.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permet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d’obtenir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6ADE2-AFB7-7145-BE36-823EAFF9D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 bourses de la </a:t>
            </a:r>
            <a:r>
              <a:rPr lang="en-US" dirty="0" err="1"/>
              <a:t>Fédération</a:t>
            </a:r>
            <a:r>
              <a:rPr lang="en-US" dirty="0"/>
              <a:t> </a:t>
            </a:r>
            <a:r>
              <a:rPr lang="en-US" dirty="0" err="1"/>
              <a:t>Française</a:t>
            </a:r>
            <a:r>
              <a:rPr lang="en-US" dirty="0"/>
              <a:t> </a:t>
            </a:r>
            <a:r>
              <a:rPr lang="en-US" dirty="0" err="1"/>
              <a:t>Aéronautique</a:t>
            </a:r>
            <a:r>
              <a:rPr lang="en-US" dirty="0"/>
              <a:t> pour la </a:t>
            </a:r>
            <a:r>
              <a:rPr lang="en-US" dirty="0" err="1"/>
              <a:t>préparation</a:t>
            </a:r>
            <a:r>
              <a:rPr lang="en-US" dirty="0"/>
              <a:t> des brevets de </a:t>
            </a:r>
            <a:r>
              <a:rPr lang="en-US" dirty="0" err="1"/>
              <a:t>pilote</a:t>
            </a:r>
            <a:r>
              <a:rPr lang="en-US" dirty="0"/>
              <a:t> </a:t>
            </a:r>
            <a:r>
              <a:rPr lang="en-US" dirty="0" err="1"/>
              <a:t>prive</a:t>
            </a:r>
            <a:r>
              <a:rPr lang="en-US" dirty="0"/>
              <a:t>́ (LALP </a:t>
            </a:r>
            <a:r>
              <a:rPr lang="en-US" dirty="0" err="1"/>
              <a:t>ou</a:t>
            </a:r>
            <a:r>
              <a:rPr lang="en-US" dirty="0"/>
              <a:t> PPL) et </a:t>
            </a:r>
            <a:r>
              <a:rPr lang="en-US" dirty="0" err="1"/>
              <a:t>une</a:t>
            </a:r>
            <a:r>
              <a:rPr lang="en-US" dirty="0"/>
              <a:t> facilitation de </a:t>
            </a:r>
            <a:r>
              <a:rPr lang="en-US" dirty="0" err="1"/>
              <a:t>l’inscription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Aéroclub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fr-FR" dirty="0"/>
          </a:p>
          <a:p>
            <a:r>
              <a:rPr lang="en-US" dirty="0"/>
              <a:t>Des </a:t>
            </a:r>
            <a:r>
              <a:rPr lang="en-US" dirty="0" err="1"/>
              <a:t>réductions</a:t>
            </a:r>
            <a:r>
              <a:rPr lang="en-US" dirty="0"/>
              <a:t> sur le </a:t>
            </a:r>
            <a:r>
              <a:rPr lang="en-US" dirty="0" err="1"/>
              <a:t>montant</a:t>
            </a:r>
            <a:r>
              <a:rPr lang="en-US" dirty="0"/>
              <a:t> des </a:t>
            </a:r>
            <a:r>
              <a:rPr lang="en-US" dirty="0" err="1"/>
              <a:t>heures</a:t>
            </a:r>
            <a:r>
              <a:rPr lang="en-US" dirty="0"/>
              <a:t> de vol </a:t>
            </a:r>
            <a:r>
              <a:rPr lang="en-US" dirty="0" err="1"/>
              <a:t>lors</a:t>
            </a:r>
            <a:r>
              <a:rPr lang="en-US" dirty="0"/>
              <a:t> de la formation à </a:t>
            </a:r>
            <a:r>
              <a:rPr lang="en-US" dirty="0" err="1"/>
              <a:t>l’Aéroclub</a:t>
            </a:r>
            <a:r>
              <a:rPr lang="en-US" dirty="0"/>
              <a:t> de Bourg-En-</a:t>
            </a:r>
            <a:r>
              <a:rPr lang="en-US" dirty="0" err="1"/>
              <a:t>Bresse</a:t>
            </a:r>
            <a:r>
              <a:rPr lang="en-US" dirty="0"/>
              <a:t>. </a:t>
            </a:r>
          </a:p>
          <a:p>
            <a:endParaRPr lang="fr-FR" dirty="0"/>
          </a:p>
          <a:p>
            <a:r>
              <a:rPr lang="en-US" dirty="0" err="1"/>
              <a:t>L’inscription</a:t>
            </a:r>
            <a:r>
              <a:rPr lang="en-US" dirty="0"/>
              <a:t> sur un CV de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réussite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vue</a:t>
            </a:r>
            <a:r>
              <a:rPr lang="en-US" dirty="0"/>
              <a:t> d’un dossier de candidature dans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école</a:t>
            </a:r>
            <a:r>
              <a:rPr lang="en-US" dirty="0"/>
              <a:t> </a:t>
            </a:r>
            <a:r>
              <a:rPr lang="en-US" dirty="0" err="1"/>
              <a:t>d’ingénieur</a:t>
            </a:r>
            <a:r>
              <a:rPr lang="en-US" dirty="0"/>
              <a:t> (</a:t>
            </a:r>
            <a:r>
              <a:rPr lang="en-US" dirty="0" err="1"/>
              <a:t>École</a:t>
            </a:r>
            <a:r>
              <a:rPr lang="en-US" dirty="0"/>
              <a:t> des </a:t>
            </a:r>
            <a:r>
              <a:rPr lang="en-US" dirty="0" err="1"/>
              <a:t>Pupilles</a:t>
            </a:r>
            <a:r>
              <a:rPr lang="en-US" dirty="0"/>
              <a:t> de </a:t>
            </a:r>
            <a:r>
              <a:rPr lang="en-US" dirty="0" err="1"/>
              <a:t>l’air</a:t>
            </a:r>
            <a:r>
              <a:rPr lang="en-US" dirty="0"/>
              <a:t> de Grenoble, ENAC, I.U.T. ...)</a:t>
            </a:r>
            <a:br>
              <a:rPr lang="en-US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697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sunset over some water&#10;&#10;Description automatically generated">
            <a:extLst>
              <a:ext uri="{FF2B5EF4-FFF2-40B4-BE49-F238E27FC236}">
                <a16:creationId xmlns:a16="http://schemas.microsoft.com/office/drawing/2014/main" id="{D89BADE6-F97A-FC4C-BF0D-5DC449ACB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EADBF1-C704-BD42-ACDF-CFD58CF22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bg1"/>
                </a:solidFill>
              </a:rPr>
              <a:t>La Suite…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7968E2-5EF8-0240-9192-6EF56CC28925}"/>
              </a:ext>
            </a:extLst>
          </p:cNvPr>
          <p:cNvSpPr txBox="1"/>
          <p:nvPr/>
        </p:nvSpPr>
        <p:spPr>
          <a:xfrm>
            <a:off x="5829822" y="1690688"/>
            <a:ext cx="532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BIA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560BA4-18B8-3E47-B31C-F23278C51628}"/>
              </a:ext>
            </a:extLst>
          </p:cNvPr>
          <p:cNvSpPr txBox="1"/>
          <p:nvPr/>
        </p:nvSpPr>
        <p:spPr>
          <a:xfrm>
            <a:off x="4308954" y="3109772"/>
            <a:ext cx="663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LAPL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C515F2-5542-DB46-A8DF-8C2B1C4D305E}"/>
              </a:ext>
            </a:extLst>
          </p:cNvPr>
          <p:cNvSpPr txBox="1"/>
          <p:nvPr/>
        </p:nvSpPr>
        <p:spPr>
          <a:xfrm>
            <a:off x="7219169" y="3109772"/>
            <a:ext cx="620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PPL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F63A1F-27A5-5B40-B82F-BF53963C6B74}"/>
              </a:ext>
            </a:extLst>
          </p:cNvPr>
          <p:cNvSpPr txBox="1"/>
          <p:nvPr/>
        </p:nvSpPr>
        <p:spPr>
          <a:xfrm>
            <a:off x="6279781" y="4797980"/>
            <a:ext cx="341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Parcours Professionnel possible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A8671FE8-0BF2-ED42-A545-1457158293FF}"/>
              </a:ext>
            </a:extLst>
          </p:cNvPr>
          <p:cNvSpPr/>
          <p:nvPr/>
        </p:nvSpPr>
        <p:spPr>
          <a:xfrm>
            <a:off x="5829821" y="2137183"/>
            <a:ext cx="532355" cy="5260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Up Arrow 16">
            <a:extLst>
              <a:ext uri="{FF2B5EF4-FFF2-40B4-BE49-F238E27FC236}">
                <a16:creationId xmlns:a16="http://schemas.microsoft.com/office/drawing/2014/main" id="{35EEE290-6F33-9145-8650-22C50401B5AC}"/>
              </a:ext>
            </a:extLst>
          </p:cNvPr>
          <p:cNvSpPr/>
          <p:nvPr/>
        </p:nvSpPr>
        <p:spPr>
          <a:xfrm rot="14057316">
            <a:off x="5238635" y="2726047"/>
            <a:ext cx="513567" cy="4544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Up Arrow 17">
            <a:extLst>
              <a:ext uri="{FF2B5EF4-FFF2-40B4-BE49-F238E27FC236}">
                <a16:creationId xmlns:a16="http://schemas.microsoft.com/office/drawing/2014/main" id="{28BC4A4B-D41E-A84C-90C3-C0D7A795E672}"/>
              </a:ext>
            </a:extLst>
          </p:cNvPr>
          <p:cNvSpPr/>
          <p:nvPr/>
        </p:nvSpPr>
        <p:spPr>
          <a:xfrm rot="8690486">
            <a:off x="6363628" y="2736724"/>
            <a:ext cx="583506" cy="4760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100B5DA9-DF1D-E04F-B538-FE9B5FF6CE0A}"/>
              </a:ext>
            </a:extLst>
          </p:cNvPr>
          <p:cNvSpPr/>
          <p:nvPr/>
        </p:nvSpPr>
        <p:spPr>
          <a:xfrm>
            <a:off x="7210819" y="3914383"/>
            <a:ext cx="651354" cy="6137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Up Arrow 19">
            <a:extLst>
              <a:ext uri="{FF2B5EF4-FFF2-40B4-BE49-F238E27FC236}">
                <a16:creationId xmlns:a16="http://schemas.microsoft.com/office/drawing/2014/main" id="{D5FF967A-0F22-DB47-BD4F-37479E27E2EE}"/>
              </a:ext>
            </a:extLst>
          </p:cNvPr>
          <p:cNvSpPr/>
          <p:nvPr/>
        </p:nvSpPr>
        <p:spPr>
          <a:xfrm rot="10800000">
            <a:off x="4390372" y="3588706"/>
            <a:ext cx="501041" cy="6325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C8C771-6CF3-5A45-BBC7-4A7E5B0DA8D8}"/>
              </a:ext>
            </a:extLst>
          </p:cNvPr>
          <p:cNvSpPr txBox="1"/>
          <p:nvPr/>
        </p:nvSpPr>
        <p:spPr>
          <a:xfrm>
            <a:off x="4121063" y="4528159"/>
            <a:ext cx="122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Vols Loisirs</a:t>
            </a:r>
          </a:p>
        </p:txBody>
      </p:sp>
    </p:spTree>
    <p:extLst>
      <p:ext uri="{BB962C8B-B14F-4D97-AF65-F5344CB8AC3E}">
        <p14:creationId xmlns:p14="http://schemas.microsoft.com/office/powerpoint/2010/main" val="22332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484</Words>
  <Application>Microsoft Office PowerPoint</Application>
  <PresentationFormat>Grand écran</PresentationFormat>
  <Paragraphs>37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Qu’est-ce que le B.I.A. (Brevet d’Initiation Aéronautique) ? </vt:lpstr>
      <vt:lpstr>Quel est le but du B.I.A. ?  </vt:lpstr>
      <vt:lpstr>Les matières cours théoriques (40 h – cours 1h30) dispensés par des pilotes formateurs</vt:lpstr>
      <vt:lpstr>Les vols</vt:lpstr>
      <vt:lpstr>Modalités pratiques  </vt:lpstr>
      <vt:lpstr>La réussite au B.I.A. permet d’obtenir : </vt:lpstr>
      <vt:lpstr>La Suite…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Lycée Carriat BIA</dc:title>
  <dc:creator>jérémy Roger</dc:creator>
  <cp:lastModifiedBy>MARIE-JACQUES VALLIERE</cp:lastModifiedBy>
  <cp:revision>7</cp:revision>
  <dcterms:created xsi:type="dcterms:W3CDTF">2020-10-19T10:26:15Z</dcterms:created>
  <dcterms:modified xsi:type="dcterms:W3CDTF">2023-09-07T14:15:55Z</dcterms:modified>
</cp:coreProperties>
</file>